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44"/>
  </p:handoutMasterIdLst>
  <p:sldIdLst>
    <p:sldId id="258" r:id="rId3"/>
    <p:sldId id="263" r:id="rId4"/>
    <p:sldId id="265" r:id="rId5"/>
    <p:sldId id="264" r:id="rId7"/>
    <p:sldId id="262" r:id="rId8"/>
    <p:sldId id="266" r:id="rId9"/>
    <p:sldId id="267" r:id="rId10"/>
    <p:sldId id="268" r:id="rId11"/>
    <p:sldId id="269" r:id="rId12"/>
    <p:sldId id="270" r:id="rId13"/>
    <p:sldId id="271" r:id="rId14"/>
    <p:sldId id="272" r:id="rId15"/>
    <p:sldId id="273" r:id="rId16"/>
    <p:sldId id="274" r:id="rId17"/>
    <p:sldId id="277" r:id="rId18"/>
    <p:sldId id="275" r:id="rId19"/>
    <p:sldId id="276" r:id="rId20"/>
    <p:sldId id="278" r:id="rId21"/>
    <p:sldId id="279" r:id="rId22"/>
    <p:sldId id="280" r:id="rId23"/>
    <p:sldId id="281" r:id="rId24"/>
    <p:sldId id="282" r:id="rId25"/>
    <p:sldId id="283" r:id="rId26"/>
    <p:sldId id="284" r:id="rId27"/>
    <p:sldId id="285" r:id="rId28"/>
    <p:sldId id="299"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59" r:id="rId43"/>
  </p:sldIdLst>
  <p:sldSz cx="14039850" cy="5255895"/>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3722541-0A9B-4C0D-9064-C0E02BCA8B19}">
          <p14:sldIdLst>
            <p14:sldId id="258"/>
          </p14:sldIdLst>
        </p14:section>
        <p14:section name="标题页" id="{EB2EC785-7D28-4AF3-B79E-3136E3DB9E2A}">
          <p14:sldIdLst>
            <p14:sldId id="263"/>
          </p14:sldIdLst>
        </p14:section>
        <p14:section name="目录页" id="{944EE91D-282D-4096-906A-EFE7307027D0}">
          <p14:sldIdLst>
            <p14:sldId id="265"/>
          </p14:sldIdLst>
        </p14:section>
        <p14:section name="章节页" id="{52008EE9-0E5F-483A-935F-1AEB9C27FCC1}">
          <p14:sldIdLst>
            <p14:sldId id="264"/>
            <p14:sldId id="262"/>
            <p14:sldId id="266"/>
            <p14:sldId id="267"/>
            <p14:sldId id="268"/>
            <p14:sldId id="269"/>
            <p14:sldId id="270"/>
            <p14:sldId id="271"/>
            <p14:sldId id="272"/>
            <p14:sldId id="273"/>
            <p14:sldId id="274"/>
            <p14:sldId id="277"/>
            <p14:sldId id="275"/>
            <p14:sldId id="276"/>
            <p14:sldId id="278"/>
            <p14:sldId id="279"/>
            <p14:sldId id="280"/>
            <p14:sldId id="281"/>
            <p14:sldId id="282"/>
            <p14:sldId id="283"/>
            <p14:sldId id="284"/>
            <p14:sldId id="285"/>
            <p14:sldId id="299"/>
            <p14:sldId id="286"/>
            <p14:sldId id="287"/>
            <p14:sldId id="288"/>
            <p14:sldId id="289"/>
            <p14:sldId id="290"/>
            <p14:sldId id="291"/>
            <p14:sldId id="292"/>
            <p14:sldId id="293"/>
            <p14:sldId id="294"/>
            <p14:sldId id="295"/>
            <p14:sldId id="296"/>
            <p14:sldId id="297"/>
            <p14:sldId id="298"/>
          </p14:sldIdLst>
        </p14:section>
        <p14:section name="结束页" id="{1430C04B-4B16-4CA9-B125-08D636880E45}">
          <p14:sldIdLst>
            <p14:sldId id="2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1484"/>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p:scale>
          <a:sx n="78" d="100"/>
          <a:sy n="78" d="100"/>
        </p:scale>
        <p:origin x="485" y="610"/>
      </p:cViewPr>
      <p:guideLst>
        <p:guide orient="horz" pos="1776"/>
        <p:guide pos="442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8" Type="http://schemas.openxmlformats.org/officeDocument/2006/relationships/tags" Target="tags/tag115.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dmin\Desktop\PPT\&#19996;&#23500;&#40857;&#25910;&#20837;.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5619197169867"/>
          <c:y val="0.0380898129451999"/>
          <c:w val="0.945637349781947"/>
          <c:h val="0.790873792512596"/>
        </c:manualLayout>
      </c:layout>
      <c:barChart>
        <c:barDir val="col"/>
        <c:grouping val="clustered"/>
        <c:varyColors val="0"/>
        <c:ser>
          <c:idx val="1"/>
          <c:order val="0"/>
          <c:tx>
            <c:strRef>
              <c:f>Sheet1!$B$1</c:f>
              <c:strCache>
                <c:ptCount val="1"/>
                <c:pt idx="0">
                  <c:v>收入</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Sheet1!$B$2:$B$23</c:f>
              <c:numCache>
                <c:formatCode>General</c:formatCode>
                <c:ptCount val="22"/>
                <c:pt idx="0">
                  <c:v>0.22</c:v>
                </c:pt>
                <c:pt idx="1">
                  <c:v>0.35</c:v>
                </c:pt>
                <c:pt idx="2">
                  <c:v>0.93</c:v>
                </c:pt>
                <c:pt idx="3">
                  <c:v>1.19</c:v>
                </c:pt>
                <c:pt idx="4">
                  <c:v>1.49</c:v>
                </c:pt>
                <c:pt idx="5">
                  <c:v>1.55</c:v>
                </c:pt>
                <c:pt idx="6">
                  <c:v>1.67</c:v>
                </c:pt>
                <c:pt idx="7">
                  <c:v>2.16</c:v>
                </c:pt>
                <c:pt idx="8">
                  <c:v>3.08</c:v>
                </c:pt>
                <c:pt idx="9">
                  <c:v>4.81</c:v>
                </c:pt>
                <c:pt idx="10">
                  <c:v>6.49</c:v>
                </c:pt>
                <c:pt idx="11">
                  <c:v>8.22</c:v>
                </c:pt>
                <c:pt idx="12">
                  <c:v>10.21</c:v>
                </c:pt>
                <c:pt idx="13">
                  <c:v>12.59</c:v>
                </c:pt>
                <c:pt idx="14">
                  <c:v>15.56</c:v>
                </c:pt>
                <c:pt idx="15">
                  <c:v>13.28</c:v>
                </c:pt>
                <c:pt idx="16">
                  <c:v>17.25</c:v>
                </c:pt>
                <c:pt idx="17">
                  <c:v>19.17</c:v>
                </c:pt>
                <c:pt idx="18">
                  <c:v>22.64</c:v>
                </c:pt>
                <c:pt idx="19">
                  <c:v>27.08</c:v>
                </c:pt>
                <c:pt idx="20">
                  <c:v>41.92</c:v>
                </c:pt>
                <c:pt idx="21">
                  <c:v>54.69</c:v>
                </c:pt>
              </c:numCache>
            </c:numRef>
          </c:val>
        </c:ser>
        <c:dLbls>
          <c:showLegendKey val="0"/>
          <c:showVal val="1"/>
          <c:showCatName val="0"/>
          <c:showSerName val="0"/>
          <c:showPercent val="0"/>
          <c:showBubbleSize val="0"/>
        </c:dLbls>
        <c:gapWidth val="110"/>
        <c:overlap val="-27"/>
        <c:axId val="807708576"/>
        <c:axId val="807708992"/>
      </c:barChart>
      <c:catAx>
        <c:axId val="80770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800" b="1" i="0" u="none" strike="noStrike" kern="1200" baseline="0">
                <a:solidFill>
                  <a:schemeClr val="tx1">
                    <a:lumMod val="65000"/>
                    <a:lumOff val="35000"/>
                  </a:schemeClr>
                </a:solidFill>
                <a:latin typeface="+mn-lt"/>
                <a:ea typeface="+mn-ea"/>
                <a:cs typeface="+mn-cs"/>
              </a:defRPr>
            </a:pPr>
          </a:p>
        </c:txPr>
        <c:crossAx val="807708992"/>
        <c:crosses val="autoZero"/>
        <c:auto val="1"/>
        <c:lblAlgn val="ctr"/>
        <c:lblOffset val="100"/>
        <c:noMultiLvlLbl val="0"/>
      </c:catAx>
      <c:valAx>
        <c:axId val="8077089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770857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cs"/>
              </a:defRPr>
            </a:pPr>
            <a:r>
              <a:rPr lang="zh-CN"/>
              <a:t>出海计划占比</a:t>
            </a:r>
            <a:endParaRPr lang="zh-CN"/>
          </a:p>
        </c:rich>
      </c:tx>
      <c:layout/>
      <c:overlay val="0"/>
      <c:spPr>
        <a:noFill/>
        <a:ln>
          <a:noFill/>
        </a:ln>
        <a:effectLst/>
      </c:spPr>
    </c:title>
    <c:autoTitleDeleted val="0"/>
    <c:plotArea>
      <c:layout/>
      <c:doughnutChart>
        <c:varyColors val="1"/>
        <c:ser>
          <c:idx val="0"/>
          <c:order val="0"/>
          <c:tx>
            <c:strRef>
              <c:f>Sheet1!$B$1</c:f>
              <c:strCache>
                <c:ptCount val="1"/>
                <c:pt idx="0">
                  <c:v>销售额</c:v>
                </c:pt>
              </c:strCache>
            </c:strRef>
          </c:tx>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有海外拓展计划</c:v>
                </c:pt>
                <c:pt idx="1">
                  <c:v>暂不确定</c:v>
                </c:pt>
                <c:pt idx="2">
                  <c:v>无拓展计划</c:v>
                </c:pt>
              </c:strCache>
            </c:strRef>
          </c:cat>
          <c:val>
            <c:numRef>
              <c:f>Sheet1!$B$2:$B$5</c:f>
              <c:numCache>
                <c:formatCode>0%</c:formatCode>
                <c:ptCount val="4"/>
                <c:pt idx="0">
                  <c:v>0.63</c:v>
                </c:pt>
                <c:pt idx="1" c:formatCode="0.00%">
                  <c:v>0.222</c:v>
                </c:pt>
                <c:pt idx="2" c:formatCode="0.00%">
                  <c:v>0.148</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6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78">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1">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21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5473B6B-6406-4703-9483-3858FEA4BC05}" type="doc">
      <dgm:prSet loTypeId="urn:microsoft.com/office/officeart/2005/8/layout/default#1" loCatId="list" qsTypeId="urn:microsoft.com/office/officeart/2005/8/quickstyle/simple1#1" qsCatId="simple" csTypeId="urn:microsoft.com/office/officeart/2005/8/colors/colorful5#1" csCatId="colorful" phldr="1"/>
      <dgm:spPr/>
      <dgm:t>
        <a:bodyPr/>
        <a:lstStyle/>
        <a:p>
          <a:endParaRPr lang="zh-CN" altLang="en-US"/>
        </a:p>
      </dgm:t>
    </dgm:pt>
    <dgm:pt modelId="{24742634-4907-4C78-A965-54FB8E8E2D7A}">
      <dgm:prSet/>
      <dgm:spPr/>
      <dgm:t>
        <a:bodyPr/>
        <a:lstStyle/>
        <a:p>
          <a:r>
            <a:rPr lang="zh-CN" dirty="0"/>
            <a:t>战略制定对于新锐出海企业而言挑战性更大：正确的战略选择对于新锐企业未来业务地可持 续发展至关重要 </a:t>
          </a:r>
        </a:p>
      </dgm:t>
    </dgm:pt>
    <dgm:pt modelId="{3C8D3E86-1A95-4306-A2EE-0C128E44240A}" cxnId="{BFDBF8CC-37F6-411C-B36E-D286D1C7FD11}" type="parTrans">
      <dgm:prSet/>
      <dgm:spPr/>
      <dgm:t>
        <a:bodyPr/>
        <a:lstStyle/>
        <a:p>
          <a:endParaRPr lang="zh-CN" altLang="en-US"/>
        </a:p>
      </dgm:t>
    </dgm:pt>
    <dgm:pt modelId="{0CE0F8EE-5F27-415B-A4C4-570740434CCF}" cxnId="{BFDBF8CC-37F6-411C-B36E-D286D1C7FD11}" type="sibTrans">
      <dgm:prSet/>
      <dgm:spPr/>
      <dgm:t>
        <a:bodyPr/>
        <a:lstStyle/>
        <a:p>
          <a:endParaRPr lang="zh-CN" altLang="en-US"/>
        </a:p>
      </dgm:t>
    </dgm:pt>
    <dgm:pt modelId="{7306A899-F44B-46DB-8027-B9B8A07DFEBF}">
      <dgm:prSet/>
      <dgm:spPr/>
      <dgm:t>
        <a:bodyPr/>
        <a:lstStyle/>
        <a:p>
          <a:r>
            <a:rPr lang="zh-CN" dirty="0"/>
            <a:t>对于成熟出海企业而言，品牌建立与认知度提升亦是一大挑战：与海外消费者建立长期的品 牌信任是支撑品牌实现全球化的关键因素之一</a:t>
          </a:r>
        </a:p>
      </dgm:t>
    </dgm:pt>
    <dgm:pt modelId="{DE59F1A2-F2DC-4C33-81C8-7BDBB6B23B45}" cxnId="{C7D7561F-540B-4512-A188-2161801146FF}" type="parTrans">
      <dgm:prSet/>
      <dgm:spPr/>
      <dgm:t>
        <a:bodyPr/>
        <a:lstStyle/>
        <a:p>
          <a:endParaRPr lang="zh-CN" altLang="en-US"/>
        </a:p>
      </dgm:t>
    </dgm:pt>
    <dgm:pt modelId="{9781B3D3-AEF6-407A-8808-ABE7B2532352}" cxnId="{C7D7561F-540B-4512-A188-2161801146FF}" type="sibTrans">
      <dgm:prSet/>
      <dgm:spPr/>
      <dgm:t>
        <a:bodyPr/>
        <a:lstStyle/>
        <a:p>
          <a:endParaRPr lang="zh-CN" altLang="en-US"/>
        </a:p>
      </dgm:t>
    </dgm:pt>
    <dgm:pt modelId="{DB2131A5-B750-4328-AE8D-9F34EE539FD4}" type="pres">
      <dgm:prSet presAssocID="{C5473B6B-6406-4703-9483-3858FEA4BC05}" presName="diagram" presStyleCnt="0">
        <dgm:presLayoutVars>
          <dgm:dir/>
          <dgm:resizeHandles val="exact"/>
        </dgm:presLayoutVars>
      </dgm:prSet>
      <dgm:spPr/>
    </dgm:pt>
    <dgm:pt modelId="{E55B1DDA-D026-492A-A85D-3F702A47AA59}" type="pres">
      <dgm:prSet presAssocID="{24742634-4907-4C78-A965-54FB8E8E2D7A}" presName="node" presStyleLbl="node1" presStyleIdx="0" presStyleCnt="2" custScaleX="112035" custScaleY="99542" custLinFactNeighborY="22451">
        <dgm:presLayoutVars>
          <dgm:bulletEnabled val="1"/>
        </dgm:presLayoutVars>
      </dgm:prSet>
      <dgm:spPr/>
    </dgm:pt>
    <dgm:pt modelId="{6D6411CC-D6F8-4C63-B107-6DFBC7C48C0B}" type="pres">
      <dgm:prSet presAssocID="{0CE0F8EE-5F27-415B-A4C4-570740434CCF}" presName="sibTrans" presStyleCnt="0"/>
      <dgm:spPr/>
    </dgm:pt>
    <dgm:pt modelId="{DC1B7D6D-6EDD-4D86-88DD-EF677A7554E5}" type="pres">
      <dgm:prSet presAssocID="{7306A899-F44B-46DB-8027-B9B8A07DFEBF}" presName="node" presStyleLbl="node1" presStyleIdx="1" presStyleCnt="2" custScaleX="112035" custLinFactNeighborY="574">
        <dgm:presLayoutVars>
          <dgm:bulletEnabled val="1"/>
        </dgm:presLayoutVars>
      </dgm:prSet>
      <dgm:spPr/>
    </dgm:pt>
  </dgm:ptLst>
  <dgm:cxnLst>
    <dgm:cxn modelId="{C7D7561F-540B-4512-A188-2161801146FF}" srcId="{C5473B6B-6406-4703-9483-3858FEA4BC05}" destId="{7306A899-F44B-46DB-8027-B9B8A07DFEBF}" srcOrd="1" destOrd="0" parTransId="{DE59F1A2-F2DC-4C33-81C8-7BDBB6B23B45}" sibTransId="{9781B3D3-AEF6-407A-8808-ABE7B2532352}"/>
    <dgm:cxn modelId="{F3A9363B-8DA4-450F-BFF3-9277A0CBB772}" type="presOf" srcId="{7306A899-F44B-46DB-8027-B9B8A07DFEBF}" destId="{DC1B7D6D-6EDD-4D86-88DD-EF677A7554E5}" srcOrd="0" destOrd="0" presId="urn:microsoft.com/office/officeart/2005/8/layout/default#1"/>
    <dgm:cxn modelId="{BFDBF8CC-37F6-411C-B36E-D286D1C7FD11}" srcId="{C5473B6B-6406-4703-9483-3858FEA4BC05}" destId="{24742634-4907-4C78-A965-54FB8E8E2D7A}" srcOrd="0" destOrd="0" parTransId="{3C8D3E86-1A95-4306-A2EE-0C128E44240A}" sibTransId="{0CE0F8EE-5F27-415B-A4C4-570740434CCF}"/>
    <dgm:cxn modelId="{44F3F2CE-CCF9-4B1F-8906-ABF07DCD0B0B}" type="presOf" srcId="{C5473B6B-6406-4703-9483-3858FEA4BC05}" destId="{DB2131A5-B750-4328-AE8D-9F34EE539FD4}" srcOrd="0" destOrd="0" presId="urn:microsoft.com/office/officeart/2005/8/layout/default#1"/>
    <dgm:cxn modelId="{0D742CD7-0E03-4697-8187-C7E78465444C}" type="presOf" srcId="{24742634-4907-4C78-A965-54FB8E8E2D7A}" destId="{E55B1DDA-D026-492A-A85D-3F702A47AA59}" srcOrd="0" destOrd="0" presId="urn:microsoft.com/office/officeart/2005/8/layout/default#1"/>
    <dgm:cxn modelId="{8C117907-456E-4C78-9DC1-976061DB9852}" type="presParOf" srcId="{DB2131A5-B750-4328-AE8D-9F34EE539FD4}" destId="{E55B1DDA-D026-492A-A85D-3F702A47AA59}" srcOrd="0" destOrd="0" presId="urn:microsoft.com/office/officeart/2005/8/layout/default#1"/>
    <dgm:cxn modelId="{C01B59B5-EF06-4DFD-B208-96550646B9CD}" type="presParOf" srcId="{DB2131A5-B750-4328-AE8D-9F34EE539FD4}" destId="{6D6411CC-D6F8-4C63-B107-6DFBC7C48C0B}" srcOrd="1" destOrd="0" presId="urn:microsoft.com/office/officeart/2005/8/layout/default#1"/>
    <dgm:cxn modelId="{B623EFAA-9D6C-4C75-8E1F-E9790DDE6B06}" type="presParOf" srcId="{DB2131A5-B750-4328-AE8D-9F34EE539FD4}" destId="{DC1B7D6D-6EDD-4D86-88DD-EF677A7554E5}" srcOrd="2"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6F9BE-A97B-4DF4-BE2E-DDB75CCD3A03}" type="doc">
      <dgm:prSet loTypeId="urn:microsoft.com/office/officeart/2005/8/layout/vList2#1" loCatId="list" qsTypeId="urn:microsoft.com/office/officeart/2005/8/quickstyle/simple1#63" qsCatId="simple" csTypeId="urn:microsoft.com/office/officeart/2005/8/colors/colorful5#63" csCatId="colorful" phldr="1"/>
      <dgm:spPr/>
      <dgm:t>
        <a:bodyPr/>
        <a:lstStyle/>
        <a:p>
          <a:endParaRPr lang="zh-CN" altLang="en-US"/>
        </a:p>
      </dgm:t>
    </dgm:pt>
    <dgm:pt modelId="{6BA74CC7-3F4D-4F60-9ACD-4FA690C4B347}">
      <dgm:prSet custT="1"/>
      <dgm:spPr/>
      <dgm:t>
        <a:bodyPr/>
        <a:lstStyle/>
        <a:p>
          <a:r>
            <a:rPr lang="zh-CN" sz="1200" dirty="0"/>
            <a:t>纵向看，从</a:t>
          </a:r>
          <a:r>
            <a:rPr lang="en-US" sz="1200" dirty="0"/>
            <a:t>90</a:t>
          </a:r>
          <a:r>
            <a:rPr lang="zh-CN" sz="1200" dirty="0"/>
            <a:t>年代以来，海外医疗器械龙头国际化水平逐渐提升。根据一些上市时间较早的美股医疗器械 公司历史数据，从</a:t>
          </a:r>
          <a:r>
            <a:rPr lang="en-US" sz="1200" dirty="0"/>
            <a:t>90</a:t>
          </a:r>
          <a:r>
            <a:rPr lang="zh-CN" sz="1200" dirty="0"/>
            <a:t>年代以来，海外器械龙头的国际化水平总体呈现逐年提升的态势，美国器械龙头尤其 明显，其中雅培从</a:t>
          </a:r>
          <a:r>
            <a:rPr lang="en-US" sz="1200" dirty="0"/>
            <a:t>1990</a:t>
          </a:r>
          <a:r>
            <a:rPr lang="zh-CN" sz="1200" dirty="0"/>
            <a:t>年的</a:t>
          </a:r>
          <a:r>
            <a:rPr lang="en-US" sz="1200" dirty="0"/>
            <a:t>23.7%</a:t>
          </a:r>
          <a:r>
            <a:rPr lang="zh-CN" sz="1200" dirty="0"/>
            <a:t>提升到</a:t>
          </a:r>
          <a:r>
            <a:rPr lang="en-US" sz="1200" dirty="0"/>
            <a:t>2021</a:t>
          </a:r>
          <a:r>
            <a:rPr lang="zh-CN" sz="1200" dirty="0"/>
            <a:t>年的</a:t>
          </a:r>
          <a:r>
            <a:rPr lang="en-US" sz="1200" dirty="0"/>
            <a:t>61.4%</a:t>
          </a:r>
          <a:r>
            <a:rPr lang="zh-CN" sz="1200" dirty="0"/>
            <a:t>，美敦力从</a:t>
          </a:r>
          <a:r>
            <a:rPr lang="en-US" sz="1200" dirty="0"/>
            <a:t>2005</a:t>
          </a:r>
          <a:r>
            <a:rPr lang="zh-CN" sz="1200" dirty="0"/>
            <a:t>年的</a:t>
          </a:r>
          <a:r>
            <a:rPr lang="en-US" sz="1200" dirty="0"/>
            <a:t>32.5%</a:t>
          </a:r>
          <a:r>
            <a:rPr lang="zh-CN" sz="1200" dirty="0"/>
            <a:t>提升到</a:t>
          </a:r>
          <a:r>
            <a:rPr lang="en-US" sz="1200" dirty="0"/>
            <a:t>2021</a:t>
          </a:r>
          <a:r>
            <a:rPr lang="zh-CN" sz="1200" dirty="0"/>
            <a:t>年 </a:t>
          </a:r>
          <a:r>
            <a:rPr lang="en-US" sz="1200" dirty="0"/>
            <a:t>49.1%</a:t>
          </a:r>
          <a:r>
            <a:rPr lang="zh-CN" sz="1200" dirty="0"/>
            <a:t>，丹纳赫从</a:t>
          </a:r>
          <a:r>
            <a:rPr lang="en-US" sz="1200" dirty="0"/>
            <a:t>1992</a:t>
          </a:r>
          <a:r>
            <a:rPr lang="zh-CN" sz="1200" dirty="0"/>
            <a:t>年的</a:t>
          </a:r>
          <a:r>
            <a:rPr lang="en-US" sz="1200" dirty="0"/>
            <a:t>10.3%</a:t>
          </a:r>
          <a:r>
            <a:rPr lang="zh-CN" sz="1200" dirty="0"/>
            <a:t>提升到</a:t>
          </a:r>
          <a:r>
            <a:rPr lang="en-US" sz="1200" dirty="0"/>
            <a:t>2021</a:t>
          </a:r>
          <a:r>
            <a:rPr lang="zh-CN" sz="1200" dirty="0"/>
            <a:t>年的</a:t>
          </a:r>
          <a:r>
            <a:rPr lang="en-US" sz="1200" dirty="0"/>
            <a:t>61.7%</a:t>
          </a:r>
          <a:r>
            <a:rPr lang="zh-CN" sz="1200" dirty="0"/>
            <a:t>，反映出近</a:t>
          </a:r>
          <a:r>
            <a:rPr lang="en-US" sz="1200" dirty="0"/>
            <a:t>30</a:t>
          </a:r>
          <a:r>
            <a:rPr lang="zh-CN" sz="1200" dirty="0"/>
            <a:t>年来医疗器械全球化的趋势较为确 定，而美国器械龙头普遍抓住机遇实现从美国器械龙头到全球器械龙头的升级。</a:t>
          </a:r>
        </a:p>
      </dgm:t>
    </dgm:pt>
    <dgm:pt modelId="{AC7145FD-09E5-4FAE-8137-20B66BF7D864}" cxnId="{9B422152-E354-4227-9558-8FDF9AA4528B}" type="parTrans">
      <dgm:prSet/>
      <dgm:spPr/>
      <dgm:t>
        <a:bodyPr/>
        <a:lstStyle/>
        <a:p>
          <a:endParaRPr lang="zh-CN" altLang="en-US" sz="2000"/>
        </a:p>
      </dgm:t>
    </dgm:pt>
    <dgm:pt modelId="{5CFEEEF9-5433-4C3E-BE86-8F44E1F12834}" cxnId="{9B422152-E354-4227-9558-8FDF9AA4528B}" type="sibTrans">
      <dgm:prSet/>
      <dgm:spPr/>
      <dgm:t>
        <a:bodyPr/>
        <a:lstStyle/>
        <a:p>
          <a:endParaRPr lang="zh-CN" altLang="en-US" sz="2000"/>
        </a:p>
      </dgm:t>
    </dgm:pt>
    <dgm:pt modelId="{787E13D3-535D-4316-B347-0976B56E2210}">
      <dgm:prSet custT="1"/>
      <dgm:spPr/>
      <dgm:t>
        <a:bodyPr/>
        <a:lstStyle/>
        <a:p>
          <a:r>
            <a:rPr lang="zh-CN" altLang="en-US" sz="1200" dirty="0"/>
            <a:t>国际化是海外巨头普遍的成长路径。国际化布局能够打开成长空间，降低单一市场风险，是海外成熟器械 龙头的必由之路。 </a:t>
          </a:r>
        </a:p>
      </dgm:t>
    </dgm:pt>
    <dgm:pt modelId="{47DB56FD-6F87-4322-BC4D-BB7D5947ADCC}" cxnId="{F16F8D63-D85F-4F1E-B774-81B516C63D7F}" type="parTrans">
      <dgm:prSet/>
      <dgm:spPr/>
      <dgm:t>
        <a:bodyPr/>
        <a:lstStyle/>
        <a:p>
          <a:endParaRPr lang="zh-CN" altLang="en-US" sz="2000"/>
        </a:p>
      </dgm:t>
    </dgm:pt>
    <dgm:pt modelId="{4519D1A0-D05A-4D0D-8DE6-1570035DB21D}" cxnId="{F16F8D63-D85F-4F1E-B774-81B516C63D7F}" type="sibTrans">
      <dgm:prSet/>
      <dgm:spPr/>
      <dgm:t>
        <a:bodyPr/>
        <a:lstStyle/>
        <a:p>
          <a:endParaRPr lang="zh-CN" altLang="en-US" sz="2000"/>
        </a:p>
      </dgm:t>
    </dgm:pt>
    <dgm:pt modelId="{AC9BF435-3CA8-439E-A0EC-0F55C05040B3}" type="pres">
      <dgm:prSet presAssocID="{5606F9BE-A97B-4DF4-BE2E-DDB75CCD3A03}" presName="linear" presStyleCnt="0">
        <dgm:presLayoutVars>
          <dgm:animLvl val="lvl"/>
          <dgm:resizeHandles val="exact"/>
        </dgm:presLayoutVars>
      </dgm:prSet>
      <dgm:spPr/>
    </dgm:pt>
    <dgm:pt modelId="{23E719C6-9FF8-48FF-8A84-9EC1A212AECB}" type="pres">
      <dgm:prSet presAssocID="{6BA74CC7-3F4D-4F60-9ACD-4FA690C4B347}" presName="parentText" presStyleLbl="node1" presStyleIdx="0" presStyleCnt="2" custScaleY="76473" custLinFactNeighborY="68277">
        <dgm:presLayoutVars>
          <dgm:chMax val="0"/>
          <dgm:bulletEnabled val="1"/>
        </dgm:presLayoutVars>
      </dgm:prSet>
      <dgm:spPr/>
    </dgm:pt>
    <dgm:pt modelId="{703BE2B3-37D7-4E5B-9B58-F0CFB52C0E6B}" type="pres">
      <dgm:prSet presAssocID="{5CFEEEF9-5433-4C3E-BE86-8F44E1F12834}" presName="spacer" presStyleCnt="0"/>
      <dgm:spPr/>
    </dgm:pt>
    <dgm:pt modelId="{D34BABDD-B62B-4CE2-81BF-93AE7A91CC7E}" type="pres">
      <dgm:prSet presAssocID="{787E13D3-535D-4316-B347-0976B56E2210}" presName="parentText" presStyleLbl="node1" presStyleIdx="1" presStyleCnt="2" custScaleY="32365" custLinFactNeighborY="-23157">
        <dgm:presLayoutVars>
          <dgm:chMax val="0"/>
          <dgm:bulletEnabled val="1"/>
        </dgm:presLayoutVars>
      </dgm:prSet>
      <dgm:spPr/>
    </dgm:pt>
  </dgm:ptLst>
  <dgm:cxnLst>
    <dgm:cxn modelId="{79ABA203-B4EE-4DB6-907B-39605B84783E}" type="presOf" srcId="{787E13D3-535D-4316-B347-0976B56E2210}" destId="{D34BABDD-B62B-4CE2-81BF-93AE7A91CC7E}" srcOrd="0" destOrd="0" presId="urn:microsoft.com/office/officeart/2005/8/layout/vList2#1"/>
    <dgm:cxn modelId="{74494D5C-FC10-4D39-B1DA-A885B3FB17FA}" type="presOf" srcId="{5606F9BE-A97B-4DF4-BE2E-DDB75CCD3A03}" destId="{AC9BF435-3CA8-439E-A0EC-0F55C05040B3}" srcOrd="0" destOrd="0" presId="urn:microsoft.com/office/officeart/2005/8/layout/vList2#1"/>
    <dgm:cxn modelId="{F16F8D63-D85F-4F1E-B774-81B516C63D7F}" srcId="{5606F9BE-A97B-4DF4-BE2E-DDB75CCD3A03}" destId="{787E13D3-535D-4316-B347-0976B56E2210}" srcOrd="1" destOrd="0" parTransId="{47DB56FD-6F87-4322-BC4D-BB7D5947ADCC}" sibTransId="{4519D1A0-D05A-4D0D-8DE6-1570035DB21D}"/>
    <dgm:cxn modelId="{9B422152-E354-4227-9558-8FDF9AA4528B}" srcId="{5606F9BE-A97B-4DF4-BE2E-DDB75CCD3A03}" destId="{6BA74CC7-3F4D-4F60-9ACD-4FA690C4B347}" srcOrd="0" destOrd="0" parTransId="{AC7145FD-09E5-4FAE-8137-20B66BF7D864}" sibTransId="{5CFEEEF9-5433-4C3E-BE86-8F44E1F12834}"/>
    <dgm:cxn modelId="{A98C449B-72EA-485B-963C-BFCBD1A48047}" type="presOf" srcId="{6BA74CC7-3F4D-4F60-9ACD-4FA690C4B347}" destId="{23E719C6-9FF8-48FF-8A84-9EC1A212AECB}" srcOrd="0" destOrd="0" presId="urn:microsoft.com/office/officeart/2005/8/layout/vList2#1"/>
    <dgm:cxn modelId="{0B8F75DC-0963-4CBE-8849-08BFCBD12F6A}" type="presParOf" srcId="{AC9BF435-3CA8-439E-A0EC-0F55C05040B3}" destId="{23E719C6-9FF8-48FF-8A84-9EC1A212AECB}" srcOrd="0" destOrd="0" presId="urn:microsoft.com/office/officeart/2005/8/layout/vList2#1"/>
    <dgm:cxn modelId="{02CE8BB1-42A5-4731-9C73-D94C29448918}" type="presParOf" srcId="{AC9BF435-3CA8-439E-A0EC-0F55C05040B3}" destId="{703BE2B3-37D7-4E5B-9B58-F0CFB52C0E6B}" srcOrd="1" destOrd="0" presId="urn:microsoft.com/office/officeart/2005/8/layout/vList2#1"/>
    <dgm:cxn modelId="{C8277294-E362-47EA-AFA6-45AE844E82FF}" type="presParOf" srcId="{AC9BF435-3CA8-439E-A0EC-0F55C05040B3}" destId="{D34BABDD-B62B-4CE2-81BF-93AE7A91CC7E}" srcOrd="2"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BDD471-B415-4C49-96D4-066EF7FF502C}" type="doc">
      <dgm:prSet loTypeId="urn:microsoft.com/office/officeart/2005/8/layout/vList2#116" loCatId="list" qsTypeId="urn:microsoft.com/office/officeart/2005/8/quickstyle/simple1#178" qsCatId="simple" csTypeId="urn:microsoft.com/office/officeart/2005/8/colors/colorful5#178" csCatId="colorful" phldr="1"/>
      <dgm:spPr/>
      <dgm:t>
        <a:bodyPr/>
        <a:lstStyle/>
        <a:p>
          <a:endParaRPr lang="zh-CN" altLang="en-US"/>
        </a:p>
      </dgm:t>
    </dgm:pt>
    <dgm:pt modelId="{FC83D9B1-7FF0-4467-878A-8B1AF146CF0A}">
      <dgm:prSet custT="1"/>
      <dgm:spPr/>
      <dgm:t>
        <a:bodyPr/>
        <a:lstStyle/>
        <a:p>
          <a:pPr>
            <a:lnSpc>
              <a:spcPct val="100000"/>
            </a:lnSpc>
          </a:pPr>
          <a:r>
            <a:rPr lang="zh-CN" sz="1400" dirty="0"/>
            <a:t>国内创新器械成果突出：</a:t>
          </a:r>
          <a:r>
            <a:rPr lang="en-US" sz="1400" dirty="0"/>
            <a:t>2014</a:t>
          </a:r>
          <a:r>
            <a:rPr lang="zh-CN" sz="1400" dirty="0"/>
            <a:t>年以来，随着政策利导、鼓励创新，国产器械创新实力大幅提升，创新成果 逐步凸显。 </a:t>
          </a:r>
          <a:r>
            <a:rPr lang="en-US" sz="1400" dirty="0"/>
            <a:t>2014 ~2021 </a:t>
          </a:r>
          <a:r>
            <a:rPr lang="zh-CN" sz="1400" dirty="0"/>
            <a:t>年，国家药监局共批准 </a:t>
          </a:r>
          <a:r>
            <a:rPr lang="en-US" sz="1400" dirty="0"/>
            <a:t>134 </a:t>
          </a:r>
          <a:r>
            <a:rPr lang="zh-CN" sz="1400" dirty="0"/>
            <a:t>个创新医疗器械（国产占大头），其中</a:t>
          </a:r>
          <a:r>
            <a:rPr lang="en-US" sz="1400" dirty="0"/>
            <a:t>2021</a:t>
          </a:r>
          <a:r>
            <a:rPr lang="zh-CN" sz="1400" dirty="0"/>
            <a:t>年批准 </a:t>
          </a:r>
          <a:r>
            <a:rPr lang="en-US" sz="1400" dirty="0"/>
            <a:t>35</a:t>
          </a:r>
          <a:r>
            <a:rPr lang="zh-CN" sz="1400" dirty="0"/>
            <a:t>个，较</a:t>
          </a:r>
          <a:r>
            <a:rPr lang="en-US" sz="1400" dirty="0"/>
            <a:t>2020</a:t>
          </a:r>
          <a:r>
            <a:rPr lang="zh-CN" sz="1400" dirty="0"/>
            <a:t>年的</a:t>
          </a:r>
          <a:r>
            <a:rPr lang="en-US" sz="1400" dirty="0"/>
            <a:t>26</a:t>
          </a:r>
          <a:r>
            <a:rPr lang="zh-CN" sz="1400" dirty="0"/>
            <a:t>个增加</a:t>
          </a:r>
          <a:r>
            <a:rPr lang="en-US" sz="1400" dirty="0"/>
            <a:t>34.6%</a:t>
          </a:r>
          <a:r>
            <a:rPr lang="zh-CN" sz="1400" dirty="0"/>
            <a:t>。此外，根据</a:t>
          </a:r>
          <a:r>
            <a:rPr lang="en-US" sz="1400" dirty="0"/>
            <a:t>《</a:t>
          </a:r>
          <a:r>
            <a:rPr lang="zh-CN" sz="1400" dirty="0"/>
            <a:t>国家药品监督管理局 </a:t>
          </a:r>
          <a:r>
            <a:rPr lang="en-US" sz="1400" dirty="0"/>
            <a:t>2021 </a:t>
          </a:r>
          <a:r>
            <a:rPr lang="zh-CN" sz="1400" dirty="0"/>
            <a:t>年度医疗器械注册工作报 告</a:t>
          </a:r>
          <a:r>
            <a:rPr lang="en-US" sz="1400" dirty="0"/>
            <a:t>》</a:t>
          </a:r>
          <a:r>
            <a:rPr lang="zh-CN" sz="1400" dirty="0"/>
            <a:t>，</a:t>
          </a:r>
          <a:r>
            <a:rPr lang="en-US" sz="1400" dirty="0"/>
            <a:t>2021</a:t>
          </a:r>
          <a:r>
            <a:rPr lang="zh-CN" sz="1400" dirty="0"/>
            <a:t>年共收到创新医疗器械特别审批申请 </a:t>
          </a:r>
          <a:r>
            <a:rPr lang="en-US" sz="1400" dirty="0"/>
            <a:t>249 </a:t>
          </a:r>
          <a:r>
            <a:rPr lang="zh-CN" sz="1400" dirty="0"/>
            <a:t>项，比 </a:t>
          </a:r>
          <a:r>
            <a:rPr lang="en-US" sz="1400" dirty="0"/>
            <a:t>2020 </a:t>
          </a:r>
          <a:r>
            <a:rPr lang="zh-CN" sz="1400" dirty="0"/>
            <a:t>年增加 </a:t>
          </a:r>
          <a:r>
            <a:rPr lang="en-US" sz="1400" dirty="0"/>
            <a:t>26.4%</a:t>
          </a:r>
          <a:r>
            <a:rPr lang="zh-CN" sz="1400" dirty="0"/>
            <a:t>，其中 </a:t>
          </a:r>
          <a:r>
            <a:rPr lang="en-US" sz="1400" dirty="0"/>
            <a:t>62 </a:t>
          </a:r>
          <a:r>
            <a:rPr lang="zh-CN" sz="1400" dirty="0"/>
            <a:t>项获准进入特 别审查程序，收到优先申请 </a:t>
          </a:r>
          <a:r>
            <a:rPr lang="en-US" sz="1400" dirty="0"/>
            <a:t>41 </a:t>
          </a:r>
          <a:r>
            <a:rPr lang="zh-CN" sz="1400" dirty="0"/>
            <a:t>项，比 </a:t>
          </a:r>
          <a:r>
            <a:rPr lang="en-US" sz="1400" dirty="0"/>
            <a:t>2020 </a:t>
          </a:r>
          <a:r>
            <a:rPr lang="zh-CN" sz="1400" dirty="0"/>
            <a:t>年增加 </a:t>
          </a:r>
          <a:r>
            <a:rPr lang="en-US" sz="1400" dirty="0"/>
            <a:t>46. 3%</a:t>
          </a:r>
          <a:r>
            <a:rPr lang="zh-CN" sz="1400" dirty="0"/>
            <a:t>，其中 </a:t>
          </a:r>
          <a:r>
            <a:rPr lang="en-US" sz="1400" dirty="0"/>
            <a:t>14 </a:t>
          </a:r>
          <a:r>
            <a:rPr lang="zh-CN" sz="1400" dirty="0"/>
            <a:t>项获准优先审批。 </a:t>
          </a:r>
        </a:p>
      </dgm:t>
    </dgm:pt>
    <dgm:pt modelId="{717EB112-9A20-4B7F-BB46-963CD2D2D382}" cxnId="{7C716CA1-9153-49BB-BA2D-003CCEEBC8D1}" type="parTrans">
      <dgm:prSet/>
      <dgm:spPr/>
      <dgm:t>
        <a:bodyPr/>
        <a:lstStyle/>
        <a:p>
          <a:pPr>
            <a:lnSpc>
              <a:spcPct val="100000"/>
            </a:lnSpc>
          </a:pPr>
          <a:endParaRPr lang="zh-CN" altLang="en-US" sz="2400"/>
        </a:p>
      </dgm:t>
    </dgm:pt>
    <dgm:pt modelId="{A3FD7DCC-689A-4F71-B88C-B27309491DE4}" cxnId="{7C716CA1-9153-49BB-BA2D-003CCEEBC8D1}" type="sibTrans">
      <dgm:prSet/>
      <dgm:spPr/>
      <dgm:t>
        <a:bodyPr/>
        <a:lstStyle/>
        <a:p>
          <a:pPr>
            <a:lnSpc>
              <a:spcPct val="100000"/>
            </a:lnSpc>
          </a:pPr>
          <a:endParaRPr lang="zh-CN" altLang="en-US" sz="2400"/>
        </a:p>
      </dgm:t>
    </dgm:pt>
    <dgm:pt modelId="{A000A4A4-1A12-4DD3-8057-78B31C8F1421}">
      <dgm:prSet custT="1"/>
      <dgm:spPr/>
      <dgm:t>
        <a:bodyPr/>
        <a:lstStyle/>
        <a:p>
          <a:pPr>
            <a:lnSpc>
              <a:spcPct val="100000"/>
            </a:lnSpc>
          </a:pPr>
          <a:r>
            <a:rPr lang="zh-CN" sz="1400" dirty="0"/>
            <a:t>国产多个器械产品品质与进口产品“实质等效”，</a:t>
          </a:r>
          <a:r>
            <a:rPr lang="en-US" sz="1400" dirty="0"/>
            <a:t>510K</a:t>
          </a:r>
          <a:r>
            <a:rPr lang="zh-CN" sz="1400" dirty="0"/>
            <a:t>批文数量大幅增加。</a:t>
          </a:r>
          <a:r>
            <a:rPr lang="en-US" sz="1400" dirty="0"/>
            <a:t>2015</a:t>
          </a:r>
          <a:r>
            <a:rPr lang="zh-CN" sz="1400" dirty="0"/>
            <a:t>年以来，越来越多的国产 器械龙头获得美国</a:t>
          </a:r>
          <a:r>
            <a:rPr lang="en-US" sz="1400" dirty="0"/>
            <a:t>FDA</a:t>
          </a:r>
          <a:r>
            <a:rPr lang="zh-CN" sz="1400" dirty="0"/>
            <a:t>的器械</a:t>
          </a:r>
          <a:r>
            <a:rPr lang="en-US" sz="1400" dirty="0"/>
            <a:t>510K</a:t>
          </a:r>
          <a:r>
            <a:rPr lang="zh-CN" sz="1400" dirty="0"/>
            <a:t>批文，代表国产器械品种逐渐达到发达国家要求。 </a:t>
          </a:r>
        </a:p>
      </dgm:t>
    </dgm:pt>
    <dgm:pt modelId="{639BB215-F629-4FB3-AFD1-8F3F2238AF19}" cxnId="{CB8347B6-5111-4B90-B1D1-5817642D4462}" type="parTrans">
      <dgm:prSet/>
      <dgm:spPr/>
      <dgm:t>
        <a:bodyPr/>
        <a:lstStyle/>
        <a:p>
          <a:pPr>
            <a:lnSpc>
              <a:spcPct val="100000"/>
            </a:lnSpc>
          </a:pPr>
          <a:endParaRPr lang="zh-CN" altLang="en-US" sz="2400"/>
        </a:p>
      </dgm:t>
    </dgm:pt>
    <dgm:pt modelId="{8A65E0FB-286D-4257-903F-B3945FF81804}" cxnId="{CB8347B6-5111-4B90-B1D1-5817642D4462}" type="sibTrans">
      <dgm:prSet/>
      <dgm:spPr/>
      <dgm:t>
        <a:bodyPr/>
        <a:lstStyle/>
        <a:p>
          <a:pPr>
            <a:lnSpc>
              <a:spcPct val="100000"/>
            </a:lnSpc>
          </a:pPr>
          <a:endParaRPr lang="zh-CN" altLang="en-US" sz="2400"/>
        </a:p>
      </dgm:t>
    </dgm:pt>
    <dgm:pt modelId="{A6B58BE0-83BA-49F8-BB9E-C7650249F5BB}" type="pres">
      <dgm:prSet presAssocID="{F0BDD471-B415-4C49-96D4-066EF7FF502C}" presName="linear" presStyleCnt="0">
        <dgm:presLayoutVars>
          <dgm:animLvl val="lvl"/>
          <dgm:resizeHandles val="exact"/>
        </dgm:presLayoutVars>
      </dgm:prSet>
      <dgm:spPr/>
    </dgm:pt>
    <dgm:pt modelId="{E36D1AEE-B13E-4C37-8D1B-968145C08A00}" type="pres">
      <dgm:prSet presAssocID="{FC83D9B1-7FF0-4467-878A-8B1AF146CF0A}" presName="parentText" presStyleLbl="node1" presStyleIdx="0" presStyleCnt="2">
        <dgm:presLayoutVars>
          <dgm:chMax val="0"/>
          <dgm:bulletEnabled val="1"/>
        </dgm:presLayoutVars>
      </dgm:prSet>
      <dgm:spPr/>
    </dgm:pt>
    <dgm:pt modelId="{0B8EE689-1525-417A-90FB-A87BF76CF79E}" type="pres">
      <dgm:prSet presAssocID="{A3FD7DCC-689A-4F71-B88C-B27309491DE4}" presName="spacer" presStyleCnt="0"/>
      <dgm:spPr/>
    </dgm:pt>
    <dgm:pt modelId="{B6A70A3A-09EB-4FD4-A154-25E52E9F0EED}" type="pres">
      <dgm:prSet presAssocID="{A000A4A4-1A12-4DD3-8057-78B31C8F1421}" presName="parentText" presStyleLbl="node1" presStyleIdx="1" presStyleCnt="2" custScaleY="39760">
        <dgm:presLayoutVars>
          <dgm:chMax val="0"/>
          <dgm:bulletEnabled val="1"/>
        </dgm:presLayoutVars>
      </dgm:prSet>
      <dgm:spPr/>
    </dgm:pt>
  </dgm:ptLst>
  <dgm:cxnLst>
    <dgm:cxn modelId="{32479730-E781-4A08-9825-8DE424CF0403}" type="presOf" srcId="{A000A4A4-1A12-4DD3-8057-78B31C8F1421}" destId="{B6A70A3A-09EB-4FD4-A154-25E52E9F0EED}" srcOrd="0" destOrd="0" presId="urn:microsoft.com/office/officeart/2005/8/layout/vList2#116"/>
    <dgm:cxn modelId="{BEF3F038-2E19-4363-9E45-F0BEBB8DCD41}" type="presOf" srcId="{FC83D9B1-7FF0-4467-878A-8B1AF146CF0A}" destId="{E36D1AEE-B13E-4C37-8D1B-968145C08A00}" srcOrd="0" destOrd="0" presId="urn:microsoft.com/office/officeart/2005/8/layout/vList2#116"/>
    <dgm:cxn modelId="{D9CA6978-D7B5-4714-B78B-54E67FCEB810}" type="presOf" srcId="{F0BDD471-B415-4C49-96D4-066EF7FF502C}" destId="{A6B58BE0-83BA-49F8-BB9E-C7650249F5BB}" srcOrd="0" destOrd="0" presId="urn:microsoft.com/office/officeart/2005/8/layout/vList2#116"/>
    <dgm:cxn modelId="{7C716CA1-9153-49BB-BA2D-003CCEEBC8D1}" srcId="{F0BDD471-B415-4C49-96D4-066EF7FF502C}" destId="{FC83D9B1-7FF0-4467-878A-8B1AF146CF0A}" srcOrd="0" destOrd="0" parTransId="{717EB112-9A20-4B7F-BB46-963CD2D2D382}" sibTransId="{A3FD7DCC-689A-4F71-B88C-B27309491DE4}"/>
    <dgm:cxn modelId="{CB8347B6-5111-4B90-B1D1-5817642D4462}" srcId="{F0BDD471-B415-4C49-96D4-066EF7FF502C}" destId="{A000A4A4-1A12-4DD3-8057-78B31C8F1421}" srcOrd="1" destOrd="0" parTransId="{639BB215-F629-4FB3-AFD1-8F3F2238AF19}" sibTransId="{8A65E0FB-286D-4257-903F-B3945FF81804}"/>
    <dgm:cxn modelId="{72059E00-BAB9-4B98-90DD-06A9B6DD1977}" type="presParOf" srcId="{A6B58BE0-83BA-49F8-BB9E-C7650249F5BB}" destId="{E36D1AEE-B13E-4C37-8D1B-968145C08A00}" srcOrd="0" destOrd="0" presId="urn:microsoft.com/office/officeart/2005/8/layout/vList2#116"/>
    <dgm:cxn modelId="{1628B14F-D8A0-4375-A447-F51C4DD6780C}" type="presParOf" srcId="{A6B58BE0-83BA-49F8-BB9E-C7650249F5BB}" destId="{0B8EE689-1525-417A-90FB-A87BF76CF79E}" srcOrd="1" destOrd="0" presId="urn:microsoft.com/office/officeart/2005/8/layout/vList2#116"/>
    <dgm:cxn modelId="{D5A46056-C752-45FD-BF2B-BF477D2056A3}" type="presParOf" srcId="{A6B58BE0-83BA-49F8-BB9E-C7650249F5BB}" destId="{B6A70A3A-09EB-4FD4-A154-25E52E9F0EED}" srcOrd="2" destOrd="0" presId="urn:microsoft.com/office/officeart/2005/8/layout/vList2#1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1B7200-F96B-4C31-AC1A-7C5103570EB2}" type="doc">
      <dgm:prSet loTypeId="urn:microsoft.com/office/officeart/2005/8/layout/vList5" loCatId="list" qsTypeId="urn:microsoft.com/office/officeart/2005/8/quickstyle/simple1#212" qsCatId="simple" csTypeId="urn:microsoft.com/office/officeart/2005/8/colors/accent1_4#1" csCatId="accent1"/>
      <dgm:spPr/>
      <dgm:t>
        <a:bodyPr/>
        <a:lstStyle/>
        <a:p>
          <a:endParaRPr lang="zh-CN" altLang="en-US"/>
        </a:p>
      </dgm:t>
    </dgm:pt>
    <dgm:pt modelId="{9E0C8C4B-752A-40D5-8C28-7EBDF128F0DF}">
      <dgm:prSet/>
      <dgm:spPr/>
      <dgm:t>
        <a:bodyPr/>
        <a:lstStyle/>
        <a:p>
          <a:r>
            <a:rPr lang="zh-CN"/>
            <a:t>战略</a:t>
          </a:r>
        </a:p>
      </dgm:t>
    </dgm:pt>
    <dgm:pt modelId="{6E795368-C059-4E33-AA73-89D0C30FBC57}" cxnId="{FFCD58F0-5B29-4E1D-BC87-304D62F650AE}" type="parTrans">
      <dgm:prSet/>
      <dgm:spPr/>
      <dgm:t>
        <a:bodyPr/>
        <a:lstStyle/>
        <a:p>
          <a:endParaRPr lang="zh-CN" altLang="en-US"/>
        </a:p>
      </dgm:t>
    </dgm:pt>
    <dgm:pt modelId="{B4FC297C-B8A2-4069-BDD0-0C126726D497}" cxnId="{FFCD58F0-5B29-4E1D-BC87-304D62F650AE}" type="sibTrans">
      <dgm:prSet/>
      <dgm:spPr/>
      <dgm:t>
        <a:bodyPr/>
        <a:lstStyle/>
        <a:p>
          <a:endParaRPr lang="zh-CN" altLang="en-US"/>
        </a:p>
      </dgm:t>
    </dgm:pt>
    <dgm:pt modelId="{64920DD8-0C28-4B60-B61D-CF97081BB7A7}">
      <dgm:prSet custT="1"/>
      <dgm:spPr/>
      <dgm:t>
        <a:bodyPr/>
        <a:lstStyle/>
        <a:p>
          <a:r>
            <a:rPr lang="zh-CN" altLang="en-US" sz="1050"/>
            <a:t>为实现总体目标，对境外业务未来发展方向做出的长期性和整体性规划，包括发展战略、竞争战略、价格战略等</a:t>
          </a:r>
        </a:p>
      </dgm:t>
    </dgm:pt>
    <dgm:pt modelId="{C016E89B-F5CF-48FD-AA62-AC47A480384A}" cxnId="{B1E652E4-2478-4585-9593-64F515312256}" type="parTrans">
      <dgm:prSet/>
      <dgm:spPr/>
      <dgm:t>
        <a:bodyPr/>
        <a:lstStyle/>
        <a:p>
          <a:endParaRPr lang="zh-CN" altLang="en-US"/>
        </a:p>
      </dgm:t>
    </dgm:pt>
    <dgm:pt modelId="{140150AA-A43E-429F-8976-783E7E266115}" cxnId="{B1E652E4-2478-4585-9593-64F515312256}" type="sibTrans">
      <dgm:prSet/>
      <dgm:spPr/>
      <dgm:t>
        <a:bodyPr/>
        <a:lstStyle/>
        <a:p>
          <a:endParaRPr lang="zh-CN" altLang="en-US"/>
        </a:p>
      </dgm:t>
    </dgm:pt>
    <dgm:pt modelId="{B06F708B-2932-49C3-A6E3-C072DCFAEEC8}">
      <dgm:prSet/>
      <dgm:spPr/>
      <dgm:t>
        <a:bodyPr/>
        <a:lstStyle/>
        <a:p>
          <a:r>
            <a:rPr lang="zh-CN"/>
            <a:t>业务拓展</a:t>
          </a:r>
        </a:p>
      </dgm:t>
    </dgm:pt>
    <dgm:pt modelId="{016F5951-8D39-4AB3-A7F7-CA3A23ABF032}" cxnId="{60A7425D-4480-4F5B-A32B-BF8FDE4BCD8A}" type="parTrans">
      <dgm:prSet/>
      <dgm:spPr/>
      <dgm:t>
        <a:bodyPr/>
        <a:lstStyle/>
        <a:p>
          <a:endParaRPr lang="zh-CN" altLang="en-US"/>
        </a:p>
      </dgm:t>
    </dgm:pt>
    <dgm:pt modelId="{DFE0B867-4BCF-4C01-A012-530A1D3C715B}" cxnId="{60A7425D-4480-4F5B-A32B-BF8FDE4BCD8A}" type="sibTrans">
      <dgm:prSet/>
      <dgm:spPr/>
      <dgm:t>
        <a:bodyPr/>
        <a:lstStyle/>
        <a:p>
          <a:endParaRPr lang="zh-CN" altLang="en-US"/>
        </a:p>
      </dgm:t>
    </dgm:pt>
    <dgm:pt modelId="{6A894415-0F5D-4C05-8815-7AF8A9A7D733}">
      <dgm:prSet custT="1"/>
      <dgm:spPr/>
      <dgm:t>
        <a:bodyPr/>
        <a:lstStyle/>
        <a:p>
          <a:r>
            <a:rPr lang="zh-CN" altLang="en-US" sz="1050"/>
            <a:t>根据公司境外发展战略和竞争战略进行境外市场客户，产品的针对性开拓工作。</a:t>
          </a:r>
        </a:p>
      </dgm:t>
    </dgm:pt>
    <dgm:pt modelId="{7E4EE76E-C29B-4AFD-B157-5FBF04019A9B}" cxnId="{8AD19A2C-7AC6-42BB-BD15-2AB1AEDD2EC7}" type="parTrans">
      <dgm:prSet/>
      <dgm:spPr/>
      <dgm:t>
        <a:bodyPr/>
        <a:lstStyle/>
        <a:p>
          <a:endParaRPr lang="zh-CN" altLang="en-US"/>
        </a:p>
      </dgm:t>
    </dgm:pt>
    <dgm:pt modelId="{2793FABC-9461-48A0-8B39-31CA55EAA492}" cxnId="{8AD19A2C-7AC6-42BB-BD15-2AB1AEDD2EC7}" type="sibTrans">
      <dgm:prSet/>
      <dgm:spPr/>
      <dgm:t>
        <a:bodyPr/>
        <a:lstStyle/>
        <a:p>
          <a:endParaRPr lang="zh-CN" altLang="en-US"/>
        </a:p>
      </dgm:t>
    </dgm:pt>
    <dgm:pt modelId="{317C9D88-7472-4F8D-8AA8-19D8B7B24AEB}">
      <dgm:prSet/>
      <dgm:spPr/>
      <dgm:t>
        <a:bodyPr/>
        <a:lstStyle/>
        <a:p>
          <a:r>
            <a:rPr lang="zh-CN" dirty="0"/>
            <a:t>业务运营</a:t>
          </a:r>
        </a:p>
      </dgm:t>
    </dgm:pt>
    <dgm:pt modelId="{0957F6BE-7868-4FBA-90DC-24A06222D128}" cxnId="{2D9283DE-31DD-48F1-A271-A6F0143E4CE0}" type="parTrans">
      <dgm:prSet/>
      <dgm:spPr/>
      <dgm:t>
        <a:bodyPr/>
        <a:lstStyle/>
        <a:p>
          <a:endParaRPr lang="zh-CN" altLang="en-US"/>
        </a:p>
      </dgm:t>
    </dgm:pt>
    <dgm:pt modelId="{AB0DA8D2-16C9-4506-9C08-F1BC04B3D9B6}" cxnId="{2D9283DE-31DD-48F1-A271-A6F0143E4CE0}" type="sibTrans">
      <dgm:prSet/>
      <dgm:spPr/>
      <dgm:t>
        <a:bodyPr/>
        <a:lstStyle/>
        <a:p>
          <a:endParaRPr lang="zh-CN" altLang="en-US"/>
        </a:p>
      </dgm:t>
    </dgm:pt>
    <dgm:pt modelId="{E9EEDF22-E739-4EED-9CDC-66BC79E596F2}">
      <dgm:prSet custT="1"/>
      <dgm:spPr/>
      <dgm:t>
        <a:bodyPr/>
        <a:lstStyle/>
        <a:p>
          <a:r>
            <a:rPr lang="zh-CN" altLang="en-US" sz="1050"/>
            <a:t>通过对研发、采购与供应链、生产运营的管理，本部对境外公司运作提供支持并进行管控，确保境外业务有效运行</a:t>
          </a:r>
        </a:p>
      </dgm:t>
    </dgm:pt>
    <dgm:pt modelId="{0359E72C-731B-4B16-BE23-BEF6C4F53995}" cxnId="{9BE8E5EC-A388-4C28-ABE9-FAFDA9DA5DC0}" type="parTrans">
      <dgm:prSet/>
      <dgm:spPr/>
      <dgm:t>
        <a:bodyPr/>
        <a:lstStyle/>
        <a:p>
          <a:endParaRPr lang="zh-CN" altLang="en-US"/>
        </a:p>
      </dgm:t>
    </dgm:pt>
    <dgm:pt modelId="{2D4B58DF-2BFF-4555-984C-B380836C8C02}" cxnId="{9BE8E5EC-A388-4C28-ABE9-FAFDA9DA5DC0}" type="sibTrans">
      <dgm:prSet/>
      <dgm:spPr/>
      <dgm:t>
        <a:bodyPr/>
        <a:lstStyle/>
        <a:p>
          <a:endParaRPr lang="zh-CN" altLang="en-US"/>
        </a:p>
      </dgm:t>
    </dgm:pt>
    <dgm:pt modelId="{70FF2FC2-E844-4CF1-823D-58C3DEC0086E}">
      <dgm:prSet/>
      <dgm:spPr/>
      <dgm:t>
        <a:bodyPr/>
        <a:lstStyle/>
        <a:p>
          <a:r>
            <a:rPr lang="zh-CN"/>
            <a:t>投融资</a:t>
          </a:r>
        </a:p>
      </dgm:t>
    </dgm:pt>
    <dgm:pt modelId="{38D2B382-9DFA-43FD-B820-B8E7F1300152}" cxnId="{C23B1AB9-CA06-4E02-B7B5-395C1BEFEA87}" type="parTrans">
      <dgm:prSet/>
      <dgm:spPr/>
      <dgm:t>
        <a:bodyPr/>
        <a:lstStyle/>
        <a:p>
          <a:endParaRPr lang="zh-CN" altLang="en-US"/>
        </a:p>
      </dgm:t>
    </dgm:pt>
    <dgm:pt modelId="{95D6EFD6-CC36-412C-8CDF-025DF57D1D2D}" cxnId="{C23B1AB9-CA06-4E02-B7B5-395C1BEFEA87}" type="sibTrans">
      <dgm:prSet/>
      <dgm:spPr/>
      <dgm:t>
        <a:bodyPr/>
        <a:lstStyle/>
        <a:p>
          <a:endParaRPr lang="zh-CN" altLang="en-US"/>
        </a:p>
      </dgm:t>
    </dgm:pt>
    <dgm:pt modelId="{2477CD12-3336-47FA-93D9-E45CDA1B7FC0}">
      <dgm:prSet custT="1"/>
      <dgm:spPr/>
      <dgm:t>
        <a:bodyPr/>
        <a:lstStyle/>
        <a:p>
          <a:r>
            <a:rPr lang="zh-CN" altLang="en-US" sz="1050"/>
            <a:t>对金额较大或重要程度较高的境外项目进行投资决策和管理，以及内外部资金筹措、调度活动</a:t>
          </a:r>
        </a:p>
      </dgm:t>
    </dgm:pt>
    <dgm:pt modelId="{92AB9C07-4F3A-498E-9087-8BEAFDB4EAC2}" cxnId="{0F05F224-3A1E-417D-B67F-E4F9DC91D403}" type="parTrans">
      <dgm:prSet/>
      <dgm:spPr/>
      <dgm:t>
        <a:bodyPr/>
        <a:lstStyle/>
        <a:p>
          <a:endParaRPr lang="zh-CN" altLang="en-US"/>
        </a:p>
      </dgm:t>
    </dgm:pt>
    <dgm:pt modelId="{06989978-FCC7-4A9A-B42B-029BA1DFF2A4}" cxnId="{0F05F224-3A1E-417D-B67F-E4F9DC91D403}" type="sibTrans">
      <dgm:prSet/>
      <dgm:spPr/>
      <dgm:t>
        <a:bodyPr/>
        <a:lstStyle/>
        <a:p>
          <a:endParaRPr lang="zh-CN" altLang="en-US"/>
        </a:p>
      </dgm:t>
    </dgm:pt>
    <dgm:pt modelId="{9DC070B3-0F5A-4BE4-9026-1EADBD5C6D5D}">
      <dgm:prSet/>
      <dgm:spPr/>
      <dgm:t>
        <a:bodyPr/>
        <a:lstStyle/>
        <a:p>
          <a:r>
            <a:rPr lang="zh-CN"/>
            <a:t>品牌</a:t>
          </a:r>
        </a:p>
      </dgm:t>
    </dgm:pt>
    <dgm:pt modelId="{7549B738-521E-4921-B06A-8266EE9BA634}" cxnId="{87A97EEB-83FD-48B8-BAB5-3BA36C5181C7}" type="parTrans">
      <dgm:prSet/>
      <dgm:spPr/>
      <dgm:t>
        <a:bodyPr/>
        <a:lstStyle/>
        <a:p>
          <a:endParaRPr lang="zh-CN" altLang="en-US"/>
        </a:p>
      </dgm:t>
    </dgm:pt>
    <dgm:pt modelId="{8BF8C4A5-C53B-418D-B9BD-58AF2CBBBD3D}" cxnId="{87A97EEB-83FD-48B8-BAB5-3BA36C5181C7}" type="sibTrans">
      <dgm:prSet/>
      <dgm:spPr/>
      <dgm:t>
        <a:bodyPr/>
        <a:lstStyle/>
        <a:p>
          <a:endParaRPr lang="zh-CN" altLang="en-US"/>
        </a:p>
      </dgm:t>
    </dgm:pt>
    <dgm:pt modelId="{9479BEA4-30D9-470D-8CDE-CFD24B52381F}">
      <dgm:prSet custT="1"/>
      <dgm:spPr/>
      <dgm:t>
        <a:bodyPr/>
        <a:lstStyle/>
        <a:p>
          <a:r>
            <a:rPr lang="zh-CN" altLang="en-US" sz="1050"/>
            <a:t>为助力境外业务拓展与运营二进行的品牌建设、推广与营销策略规划活动</a:t>
          </a:r>
        </a:p>
      </dgm:t>
    </dgm:pt>
    <dgm:pt modelId="{44BBD48A-9C69-474F-AE51-848DDB6A835F}" cxnId="{CCA66EF2-B4F9-4E25-9DB7-60A83C7F767B}" type="parTrans">
      <dgm:prSet/>
      <dgm:spPr/>
      <dgm:t>
        <a:bodyPr/>
        <a:lstStyle/>
        <a:p>
          <a:endParaRPr lang="zh-CN" altLang="en-US"/>
        </a:p>
      </dgm:t>
    </dgm:pt>
    <dgm:pt modelId="{EFB28592-40A3-49F5-9428-A9C6C948C1BF}" cxnId="{CCA66EF2-B4F9-4E25-9DB7-60A83C7F767B}" type="sibTrans">
      <dgm:prSet/>
      <dgm:spPr/>
      <dgm:t>
        <a:bodyPr/>
        <a:lstStyle/>
        <a:p>
          <a:endParaRPr lang="zh-CN" altLang="en-US"/>
        </a:p>
      </dgm:t>
    </dgm:pt>
    <dgm:pt modelId="{C8C132DE-3FCF-4812-BA82-5F672C413F5B}">
      <dgm:prSet/>
      <dgm:spPr/>
      <dgm:t>
        <a:bodyPr/>
        <a:lstStyle/>
        <a:p>
          <a:r>
            <a:rPr lang="zh-CN"/>
            <a:t>对外关系</a:t>
          </a:r>
        </a:p>
      </dgm:t>
    </dgm:pt>
    <dgm:pt modelId="{CAEF85E2-1583-4BA6-90F1-B263ECD34D4A}" cxnId="{597F09B4-AD6D-402A-BC8C-2E74E85052CE}" type="parTrans">
      <dgm:prSet/>
      <dgm:spPr/>
      <dgm:t>
        <a:bodyPr/>
        <a:lstStyle/>
        <a:p>
          <a:endParaRPr lang="zh-CN" altLang="en-US"/>
        </a:p>
      </dgm:t>
    </dgm:pt>
    <dgm:pt modelId="{26F187E7-F07B-4682-A420-DC9F982E4464}" cxnId="{597F09B4-AD6D-402A-BC8C-2E74E85052CE}" type="sibTrans">
      <dgm:prSet/>
      <dgm:spPr/>
      <dgm:t>
        <a:bodyPr/>
        <a:lstStyle/>
        <a:p>
          <a:endParaRPr lang="zh-CN" altLang="en-US"/>
        </a:p>
      </dgm:t>
    </dgm:pt>
    <dgm:pt modelId="{D5655B96-EE0E-45E1-9615-0B7778F32D3B}">
      <dgm:prSet custT="1"/>
      <dgm:spPr/>
      <dgm:t>
        <a:bodyPr/>
        <a:lstStyle/>
        <a:p>
          <a:r>
            <a:rPr lang="zh-CN" altLang="en-US" sz="1050"/>
            <a:t>通过与政府、非政府机构、媒体、行业协会等沟通和协调，管理跨境经营合作伙伴，营造有利与公司的生产经营环境。</a:t>
          </a:r>
        </a:p>
      </dgm:t>
    </dgm:pt>
    <dgm:pt modelId="{74568F1E-A500-4919-851A-48F1D0C7A52B}" cxnId="{7D646FDA-ABEE-4E00-BCAC-7BD68FF61CAA}" type="parTrans">
      <dgm:prSet/>
      <dgm:spPr/>
      <dgm:t>
        <a:bodyPr/>
        <a:lstStyle/>
        <a:p>
          <a:endParaRPr lang="zh-CN" altLang="en-US"/>
        </a:p>
      </dgm:t>
    </dgm:pt>
    <dgm:pt modelId="{B0BEBC71-D592-4950-9079-DB26C679B9FF}" cxnId="{7D646FDA-ABEE-4E00-BCAC-7BD68FF61CAA}" type="sibTrans">
      <dgm:prSet/>
      <dgm:spPr/>
      <dgm:t>
        <a:bodyPr/>
        <a:lstStyle/>
        <a:p>
          <a:endParaRPr lang="zh-CN" altLang="en-US"/>
        </a:p>
      </dgm:t>
    </dgm:pt>
    <dgm:pt modelId="{253B491C-1AEA-4A62-8539-757593556847}">
      <dgm:prSet/>
      <dgm:spPr/>
      <dgm:t>
        <a:bodyPr/>
        <a:lstStyle/>
        <a:p>
          <a:r>
            <a:rPr lang="zh-CN"/>
            <a:t>人才管理</a:t>
          </a:r>
        </a:p>
      </dgm:t>
    </dgm:pt>
    <dgm:pt modelId="{1A735242-ABE2-4ECB-8700-355D99E0B603}" cxnId="{28702527-5399-4B23-97AF-F6774FB446D5}" type="parTrans">
      <dgm:prSet/>
      <dgm:spPr/>
      <dgm:t>
        <a:bodyPr/>
        <a:lstStyle/>
        <a:p>
          <a:endParaRPr lang="zh-CN" altLang="en-US"/>
        </a:p>
      </dgm:t>
    </dgm:pt>
    <dgm:pt modelId="{342D1A40-9E52-4F64-819B-847128DE85DB}" cxnId="{28702527-5399-4B23-97AF-F6774FB446D5}" type="sibTrans">
      <dgm:prSet/>
      <dgm:spPr/>
      <dgm:t>
        <a:bodyPr/>
        <a:lstStyle/>
        <a:p>
          <a:endParaRPr lang="zh-CN" altLang="en-US"/>
        </a:p>
      </dgm:t>
    </dgm:pt>
    <dgm:pt modelId="{5AEBD24E-E26E-4A4B-8E49-1C92ED196638}">
      <dgm:prSet custT="1"/>
      <dgm:spPr/>
      <dgm:t>
        <a:bodyPr/>
        <a:lstStyle/>
        <a:p>
          <a:r>
            <a:rPr lang="zh-CN" altLang="en-US" sz="1050"/>
            <a:t>基于战略规划建立人力资源战略，并实行有效的人才招聘、培养、考核与激励，从而保证人才和组织架构能够满足长期发展目标需求。</a:t>
          </a:r>
        </a:p>
      </dgm:t>
    </dgm:pt>
    <dgm:pt modelId="{26B0649F-2274-4F69-82A0-AC9C3B0BB710}" cxnId="{ACCDBAF2-9058-4FBA-9BA4-AB9A0DBE2470}" type="parTrans">
      <dgm:prSet/>
      <dgm:spPr/>
      <dgm:t>
        <a:bodyPr/>
        <a:lstStyle/>
        <a:p>
          <a:endParaRPr lang="zh-CN" altLang="en-US"/>
        </a:p>
      </dgm:t>
    </dgm:pt>
    <dgm:pt modelId="{4F63EA78-2B30-4875-9488-D9DB98547108}" cxnId="{ACCDBAF2-9058-4FBA-9BA4-AB9A0DBE2470}" type="sibTrans">
      <dgm:prSet/>
      <dgm:spPr/>
      <dgm:t>
        <a:bodyPr/>
        <a:lstStyle/>
        <a:p>
          <a:endParaRPr lang="zh-CN" altLang="en-US"/>
        </a:p>
      </dgm:t>
    </dgm:pt>
    <dgm:pt modelId="{5C11D7F4-3FAF-4F42-B28C-3BCF5914C11A}">
      <dgm:prSet/>
      <dgm:spPr/>
      <dgm:t>
        <a:bodyPr/>
        <a:lstStyle/>
        <a:p>
          <a:r>
            <a:rPr lang="zh-CN"/>
            <a:t>可持续发展</a:t>
          </a:r>
        </a:p>
      </dgm:t>
    </dgm:pt>
    <dgm:pt modelId="{1D1E3988-CFEA-4E82-98C3-EEA12FB167E5}" cxnId="{561EB650-6225-4362-8422-ABFE79CBA0A9}" type="parTrans">
      <dgm:prSet/>
      <dgm:spPr/>
      <dgm:t>
        <a:bodyPr/>
        <a:lstStyle/>
        <a:p>
          <a:endParaRPr lang="zh-CN" altLang="en-US"/>
        </a:p>
      </dgm:t>
    </dgm:pt>
    <dgm:pt modelId="{279EE8EE-4D31-4262-A4BD-B2C56A2B9F29}" cxnId="{561EB650-6225-4362-8422-ABFE79CBA0A9}" type="sibTrans">
      <dgm:prSet/>
      <dgm:spPr/>
      <dgm:t>
        <a:bodyPr/>
        <a:lstStyle/>
        <a:p>
          <a:endParaRPr lang="zh-CN" altLang="en-US"/>
        </a:p>
      </dgm:t>
    </dgm:pt>
    <dgm:pt modelId="{A37C91AA-93FD-4C94-982D-B127012C10C8}">
      <dgm:prSet custT="1"/>
      <dgm:spPr/>
      <dgm:t>
        <a:bodyPr/>
        <a:lstStyle/>
        <a:p>
          <a:r>
            <a:rPr lang="zh-CN" sz="1050"/>
            <a:t>把可持续发展融入企业的核心业务流程</a:t>
          </a:r>
          <a:r>
            <a:rPr lang="en-US" sz="1050"/>
            <a:t>:</a:t>
          </a:r>
          <a:r>
            <a:rPr lang="zh-CN" sz="1050"/>
            <a:t>在整个供应链中管理碳排放</a:t>
          </a:r>
          <a:r>
            <a:rPr lang="en-US" sz="1050"/>
            <a:t>;</a:t>
          </a:r>
          <a:r>
            <a:rPr lang="zh-CN" sz="1050"/>
            <a:t>拥抱循环经济，实现可再生</a:t>
          </a:r>
          <a:r>
            <a:rPr lang="en-US" sz="1050"/>
            <a:t>;</a:t>
          </a:r>
          <a:r>
            <a:rPr lang="zh-CN" sz="1050"/>
            <a:t>践行企业社会责任</a:t>
          </a:r>
        </a:p>
      </dgm:t>
    </dgm:pt>
    <dgm:pt modelId="{2C4EB4B6-6DF2-4685-A811-4A1638A5912B}" cxnId="{00924717-5B30-40BC-A0FD-1CEE172AB616}" type="parTrans">
      <dgm:prSet/>
      <dgm:spPr/>
      <dgm:t>
        <a:bodyPr/>
        <a:lstStyle/>
        <a:p>
          <a:endParaRPr lang="zh-CN" altLang="en-US"/>
        </a:p>
      </dgm:t>
    </dgm:pt>
    <dgm:pt modelId="{5AB3DCB6-27B7-4C53-A678-D3CEE8A34BCE}" cxnId="{00924717-5B30-40BC-A0FD-1CEE172AB616}" type="sibTrans">
      <dgm:prSet/>
      <dgm:spPr/>
      <dgm:t>
        <a:bodyPr/>
        <a:lstStyle/>
        <a:p>
          <a:endParaRPr lang="zh-CN" altLang="en-US"/>
        </a:p>
      </dgm:t>
    </dgm:pt>
    <dgm:pt modelId="{FD8144E7-DF68-48F1-933B-325299189D24}">
      <dgm:prSet/>
      <dgm:spPr/>
      <dgm:t>
        <a:bodyPr/>
        <a:lstStyle/>
        <a:p>
          <a:r>
            <a:rPr lang="zh-CN"/>
            <a:t>财税管理</a:t>
          </a:r>
        </a:p>
      </dgm:t>
    </dgm:pt>
    <dgm:pt modelId="{9B151DF0-AC08-4503-886F-5F473227DAD8}" cxnId="{E66DAD93-7AAF-43D3-8594-89639C30B96C}" type="parTrans">
      <dgm:prSet/>
      <dgm:spPr/>
      <dgm:t>
        <a:bodyPr/>
        <a:lstStyle/>
        <a:p>
          <a:endParaRPr lang="zh-CN" altLang="en-US"/>
        </a:p>
      </dgm:t>
    </dgm:pt>
    <dgm:pt modelId="{1028FDA0-6353-48F1-939C-F3D04E49F826}" cxnId="{E66DAD93-7AAF-43D3-8594-89639C30B96C}" type="sibTrans">
      <dgm:prSet/>
      <dgm:spPr/>
      <dgm:t>
        <a:bodyPr/>
        <a:lstStyle/>
        <a:p>
          <a:endParaRPr lang="zh-CN" altLang="en-US"/>
        </a:p>
      </dgm:t>
    </dgm:pt>
    <dgm:pt modelId="{88F68E51-7977-42E4-AEED-F5BB2DD0196E}">
      <dgm:prSet custT="1"/>
      <dgm:spPr/>
      <dgm:t>
        <a:bodyPr/>
        <a:lstStyle/>
        <a:p>
          <a:r>
            <a:rPr lang="zh-CN" altLang="en-US" sz="1050" dirty="0"/>
            <a:t>基于战略规划搭建财务模型有效管控境外业务的财务情况，搭建税务结构进行税务管理</a:t>
          </a:r>
        </a:p>
      </dgm:t>
    </dgm:pt>
    <dgm:pt modelId="{C3EAFC8E-315B-4083-BD49-E2E0D9660EA7}" cxnId="{A87C767F-56C8-4EAF-8068-CFEBDF11BCAE}" type="parTrans">
      <dgm:prSet/>
      <dgm:spPr/>
      <dgm:t>
        <a:bodyPr/>
        <a:lstStyle/>
        <a:p>
          <a:endParaRPr lang="zh-CN" altLang="en-US"/>
        </a:p>
      </dgm:t>
    </dgm:pt>
    <dgm:pt modelId="{B5F5F5D6-254C-4664-9B74-E124C81C1B88}" cxnId="{A87C767F-56C8-4EAF-8068-CFEBDF11BCAE}" type="sibTrans">
      <dgm:prSet/>
      <dgm:spPr/>
      <dgm:t>
        <a:bodyPr/>
        <a:lstStyle/>
        <a:p>
          <a:endParaRPr lang="zh-CN" altLang="en-US"/>
        </a:p>
      </dgm:t>
    </dgm:pt>
    <dgm:pt modelId="{952E25C3-5CBC-45E7-92FF-9AAF10DC3F1E}">
      <dgm:prSet/>
      <dgm:spPr/>
      <dgm:t>
        <a:bodyPr/>
        <a:lstStyle/>
        <a:p>
          <a:r>
            <a:rPr lang="zh-CN"/>
            <a:t>数字化底座</a:t>
          </a:r>
        </a:p>
      </dgm:t>
    </dgm:pt>
    <dgm:pt modelId="{A727D277-745D-4EF3-A75C-BD63B32E1AF9}" cxnId="{72E34C16-A064-4993-8E8F-5B21BC7ADE5B}" type="parTrans">
      <dgm:prSet/>
      <dgm:spPr/>
      <dgm:t>
        <a:bodyPr/>
        <a:lstStyle/>
        <a:p>
          <a:endParaRPr lang="zh-CN" altLang="en-US"/>
        </a:p>
      </dgm:t>
    </dgm:pt>
    <dgm:pt modelId="{06E15152-2802-4F59-BEFF-B524C2C2622C}" cxnId="{72E34C16-A064-4993-8E8F-5B21BC7ADE5B}" type="sibTrans">
      <dgm:prSet/>
      <dgm:spPr/>
      <dgm:t>
        <a:bodyPr/>
        <a:lstStyle/>
        <a:p>
          <a:endParaRPr lang="zh-CN" altLang="en-US"/>
        </a:p>
      </dgm:t>
    </dgm:pt>
    <dgm:pt modelId="{4A3C551C-76F4-4664-BA85-8E33B4EE6873}">
      <dgm:prSet custT="1"/>
      <dgm:spPr/>
      <dgm:t>
        <a:bodyPr/>
        <a:lstStyle/>
        <a:p>
          <a:r>
            <a:rPr lang="zh-CN" altLang="en-US" sz="1050"/>
            <a:t>进行一体化的信息管理系统规划与整合以统一管理所有境外公司并提供相应的信息管理服务与支持，建设信息通信基础设施支持境外业务数字化管理</a:t>
          </a:r>
        </a:p>
      </dgm:t>
    </dgm:pt>
    <dgm:pt modelId="{CF82FC61-9106-4D67-A197-55857ABC66C9}" cxnId="{5019E5A2-BAF0-4416-8287-1059DC8AAF35}" type="parTrans">
      <dgm:prSet/>
      <dgm:spPr/>
      <dgm:t>
        <a:bodyPr/>
        <a:lstStyle/>
        <a:p>
          <a:endParaRPr lang="zh-CN" altLang="en-US"/>
        </a:p>
      </dgm:t>
    </dgm:pt>
    <dgm:pt modelId="{E20DDDD1-1C28-437B-BF81-F420D620338A}" cxnId="{5019E5A2-BAF0-4416-8287-1059DC8AAF35}" type="sibTrans">
      <dgm:prSet/>
      <dgm:spPr/>
      <dgm:t>
        <a:bodyPr/>
        <a:lstStyle/>
        <a:p>
          <a:endParaRPr lang="zh-CN" altLang="en-US"/>
        </a:p>
      </dgm:t>
    </dgm:pt>
    <dgm:pt modelId="{7324726D-69E2-4F8B-9922-F47A1E98432D}" type="pres">
      <dgm:prSet presAssocID="{E61B7200-F96B-4C31-AC1A-7C5103570EB2}" presName="Name0" presStyleCnt="0">
        <dgm:presLayoutVars>
          <dgm:dir/>
          <dgm:animLvl val="lvl"/>
          <dgm:resizeHandles val="exact"/>
        </dgm:presLayoutVars>
      </dgm:prSet>
      <dgm:spPr/>
    </dgm:pt>
    <dgm:pt modelId="{66D4D5E9-570D-4F41-A89B-E049EB2386BE}" type="pres">
      <dgm:prSet presAssocID="{9E0C8C4B-752A-40D5-8C28-7EBDF128F0DF}" presName="linNode" presStyleCnt="0"/>
      <dgm:spPr/>
    </dgm:pt>
    <dgm:pt modelId="{E57419C2-E719-443F-9B8E-5002190E784A}" type="pres">
      <dgm:prSet presAssocID="{9E0C8C4B-752A-40D5-8C28-7EBDF128F0DF}" presName="parentText" presStyleLbl="node1" presStyleIdx="0" presStyleCnt="10">
        <dgm:presLayoutVars>
          <dgm:chMax val="1"/>
          <dgm:bulletEnabled val="1"/>
        </dgm:presLayoutVars>
      </dgm:prSet>
      <dgm:spPr/>
    </dgm:pt>
    <dgm:pt modelId="{E7BE8050-04D2-4EC4-906C-DCFCDE9AC1A8}" type="pres">
      <dgm:prSet presAssocID="{9E0C8C4B-752A-40D5-8C28-7EBDF128F0DF}" presName="descendantText" presStyleLbl="alignAccFollowNode1" presStyleIdx="0" presStyleCnt="10">
        <dgm:presLayoutVars>
          <dgm:bulletEnabled val="1"/>
        </dgm:presLayoutVars>
      </dgm:prSet>
      <dgm:spPr/>
    </dgm:pt>
    <dgm:pt modelId="{105AAD5C-37CC-48F4-9799-C86F64EB716A}" type="pres">
      <dgm:prSet presAssocID="{B4FC297C-B8A2-4069-BDD0-0C126726D497}" presName="sp" presStyleCnt="0"/>
      <dgm:spPr/>
    </dgm:pt>
    <dgm:pt modelId="{D168E292-99CC-4E7E-BF3E-C20EAB623A1F}" type="pres">
      <dgm:prSet presAssocID="{B06F708B-2932-49C3-A6E3-C072DCFAEEC8}" presName="linNode" presStyleCnt="0"/>
      <dgm:spPr/>
    </dgm:pt>
    <dgm:pt modelId="{7CA2370F-C236-452E-97C7-87FAB8AE4E3D}" type="pres">
      <dgm:prSet presAssocID="{B06F708B-2932-49C3-A6E3-C072DCFAEEC8}" presName="parentText" presStyleLbl="node1" presStyleIdx="1" presStyleCnt="10">
        <dgm:presLayoutVars>
          <dgm:chMax val="1"/>
          <dgm:bulletEnabled val="1"/>
        </dgm:presLayoutVars>
      </dgm:prSet>
      <dgm:spPr/>
    </dgm:pt>
    <dgm:pt modelId="{8C988C0B-CD12-4631-B2E7-E5D440FAFB46}" type="pres">
      <dgm:prSet presAssocID="{B06F708B-2932-49C3-A6E3-C072DCFAEEC8}" presName="descendantText" presStyleLbl="alignAccFollowNode1" presStyleIdx="1" presStyleCnt="10">
        <dgm:presLayoutVars>
          <dgm:bulletEnabled val="1"/>
        </dgm:presLayoutVars>
      </dgm:prSet>
      <dgm:spPr/>
    </dgm:pt>
    <dgm:pt modelId="{0C92F174-C739-4637-A3A8-EC0B49EB0F55}" type="pres">
      <dgm:prSet presAssocID="{DFE0B867-4BCF-4C01-A012-530A1D3C715B}" presName="sp" presStyleCnt="0"/>
      <dgm:spPr/>
    </dgm:pt>
    <dgm:pt modelId="{BFC610B1-7DA7-45B0-8F11-B70B379A7C09}" type="pres">
      <dgm:prSet presAssocID="{317C9D88-7472-4F8D-8AA8-19D8B7B24AEB}" presName="linNode" presStyleCnt="0"/>
      <dgm:spPr/>
    </dgm:pt>
    <dgm:pt modelId="{4933938F-01E2-4AE3-B4E8-AA6638C63244}" type="pres">
      <dgm:prSet presAssocID="{317C9D88-7472-4F8D-8AA8-19D8B7B24AEB}" presName="parentText" presStyleLbl="node1" presStyleIdx="2" presStyleCnt="10">
        <dgm:presLayoutVars>
          <dgm:chMax val="1"/>
          <dgm:bulletEnabled val="1"/>
        </dgm:presLayoutVars>
      </dgm:prSet>
      <dgm:spPr/>
    </dgm:pt>
    <dgm:pt modelId="{30FE2420-8A43-47C4-9119-E398FF596302}" type="pres">
      <dgm:prSet presAssocID="{317C9D88-7472-4F8D-8AA8-19D8B7B24AEB}" presName="descendantText" presStyleLbl="alignAccFollowNode1" presStyleIdx="2" presStyleCnt="10">
        <dgm:presLayoutVars>
          <dgm:bulletEnabled val="1"/>
        </dgm:presLayoutVars>
      </dgm:prSet>
      <dgm:spPr/>
    </dgm:pt>
    <dgm:pt modelId="{1ED25F4C-F723-4832-9F4B-BA814ACF3823}" type="pres">
      <dgm:prSet presAssocID="{AB0DA8D2-16C9-4506-9C08-F1BC04B3D9B6}" presName="sp" presStyleCnt="0"/>
      <dgm:spPr/>
    </dgm:pt>
    <dgm:pt modelId="{B85D23E6-C45D-49B3-A6DB-5EF17D16BC5E}" type="pres">
      <dgm:prSet presAssocID="{70FF2FC2-E844-4CF1-823D-58C3DEC0086E}" presName="linNode" presStyleCnt="0"/>
      <dgm:spPr/>
    </dgm:pt>
    <dgm:pt modelId="{013A4699-0850-42F3-90D2-23A5B461FD1D}" type="pres">
      <dgm:prSet presAssocID="{70FF2FC2-E844-4CF1-823D-58C3DEC0086E}" presName="parentText" presStyleLbl="node1" presStyleIdx="3" presStyleCnt="10">
        <dgm:presLayoutVars>
          <dgm:chMax val="1"/>
          <dgm:bulletEnabled val="1"/>
        </dgm:presLayoutVars>
      </dgm:prSet>
      <dgm:spPr/>
    </dgm:pt>
    <dgm:pt modelId="{4C36C800-3AA3-4BDE-AF27-20F127488ED2}" type="pres">
      <dgm:prSet presAssocID="{70FF2FC2-E844-4CF1-823D-58C3DEC0086E}" presName="descendantText" presStyleLbl="alignAccFollowNode1" presStyleIdx="3" presStyleCnt="10">
        <dgm:presLayoutVars>
          <dgm:bulletEnabled val="1"/>
        </dgm:presLayoutVars>
      </dgm:prSet>
      <dgm:spPr/>
    </dgm:pt>
    <dgm:pt modelId="{78041FBD-E222-4E90-94E7-66648F93DB3F}" type="pres">
      <dgm:prSet presAssocID="{95D6EFD6-CC36-412C-8CDF-025DF57D1D2D}" presName="sp" presStyleCnt="0"/>
      <dgm:spPr/>
    </dgm:pt>
    <dgm:pt modelId="{BE4D9AD3-844C-447C-BEED-C6BCAED07415}" type="pres">
      <dgm:prSet presAssocID="{9DC070B3-0F5A-4BE4-9026-1EADBD5C6D5D}" presName="linNode" presStyleCnt="0"/>
      <dgm:spPr/>
    </dgm:pt>
    <dgm:pt modelId="{CFD4C1FB-F29E-4B71-95CD-C695D69F3543}" type="pres">
      <dgm:prSet presAssocID="{9DC070B3-0F5A-4BE4-9026-1EADBD5C6D5D}" presName="parentText" presStyleLbl="node1" presStyleIdx="4" presStyleCnt="10">
        <dgm:presLayoutVars>
          <dgm:chMax val="1"/>
          <dgm:bulletEnabled val="1"/>
        </dgm:presLayoutVars>
      </dgm:prSet>
      <dgm:spPr/>
    </dgm:pt>
    <dgm:pt modelId="{C1BFEFBA-91C7-4502-BB48-C276093B3A5A}" type="pres">
      <dgm:prSet presAssocID="{9DC070B3-0F5A-4BE4-9026-1EADBD5C6D5D}" presName="descendantText" presStyleLbl="alignAccFollowNode1" presStyleIdx="4" presStyleCnt="10">
        <dgm:presLayoutVars>
          <dgm:bulletEnabled val="1"/>
        </dgm:presLayoutVars>
      </dgm:prSet>
      <dgm:spPr/>
    </dgm:pt>
    <dgm:pt modelId="{87CF2CDC-9834-43AD-98D7-42D8F16534B5}" type="pres">
      <dgm:prSet presAssocID="{8BF8C4A5-C53B-418D-B9BD-58AF2CBBBD3D}" presName="sp" presStyleCnt="0"/>
      <dgm:spPr/>
    </dgm:pt>
    <dgm:pt modelId="{1FFD258C-24CE-4B98-B7CD-D34EC54C40D6}" type="pres">
      <dgm:prSet presAssocID="{C8C132DE-3FCF-4812-BA82-5F672C413F5B}" presName="linNode" presStyleCnt="0"/>
      <dgm:spPr/>
    </dgm:pt>
    <dgm:pt modelId="{E58B4C33-3ABF-4D94-AA87-E258366D43EC}" type="pres">
      <dgm:prSet presAssocID="{C8C132DE-3FCF-4812-BA82-5F672C413F5B}" presName="parentText" presStyleLbl="node1" presStyleIdx="5" presStyleCnt="10">
        <dgm:presLayoutVars>
          <dgm:chMax val="1"/>
          <dgm:bulletEnabled val="1"/>
        </dgm:presLayoutVars>
      </dgm:prSet>
      <dgm:spPr/>
    </dgm:pt>
    <dgm:pt modelId="{A7222413-0B74-4240-A2BC-027E51C3CD78}" type="pres">
      <dgm:prSet presAssocID="{C8C132DE-3FCF-4812-BA82-5F672C413F5B}" presName="descendantText" presStyleLbl="alignAccFollowNode1" presStyleIdx="5" presStyleCnt="10">
        <dgm:presLayoutVars>
          <dgm:bulletEnabled val="1"/>
        </dgm:presLayoutVars>
      </dgm:prSet>
      <dgm:spPr/>
    </dgm:pt>
    <dgm:pt modelId="{CD2501D5-B08D-41B8-9919-5387E2AF37A8}" type="pres">
      <dgm:prSet presAssocID="{26F187E7-F07B-4682-A420-DC9F982E4464}" presName="sp" presStyleCnt="0"/>
      <dgm:spPr/>
    </dgm:pt>
    <dgm:pt modelId="{5BF731E6-B7E0-413F-B8FC-557257524CAF}" type="pres">
      <dgm:prSet presAssocID="{253B491C-1AEA-4A62-8539-757593556847}" presName="linNode" presStyleCnt="0"/>
      <dgm:spPr/>
    </dgm:pt>
    <dgm:pt modelId="{18C2F46B-7C5D-4697-914E-344E8312D6F4}" type="pres">
      <dgm:prSet presAssocID="{253B491C-1AEA-4A62-8539-757593556847}" presName="parentText" presStyleLbl="node1" presStyleIdx="6" presStyleCnt="10">
        <dgm:presLayoutVars>
          <dgm:chMax val="1"/>
          <dgm:bulletEnabled val="1"/>
        </dgm:presLayoutVars>
      </dgm:prSet>
      <dgm:spPr/>
    </dgm:pt>
    <dgm:pt modelId="{90A047D5-E85E-4250-B040-FAB4E72D893F}" type="pres">
      <dgm:prSet presAssocID="{253B491C-1AEA-4A62-8539-757593556847}" presName="descendantText" presStyleLbl="alignAccFollowNode1" presStyleIdx="6" presStyleCnt="10">
        <dgm:presLayoutVars>
          <dgm:bulletEnabled val="1"/>
        </dgm:presLayoutVars>
      </dgm:prSet>
      <dgm:spPr/>
    </dgm:pt>
    <dgm:pt modelId="{258683AA-E49E-4D32-AA56-C568BCEE9485}" type="pres">
      <dgm:prSet presAssocID="{342D1A40-9E52-4F64-819B-847128DE85DB}" presName="sp" presStyleCnt="0"/>
      <dgm:spPr/>
    </dgm:pt>
    <dgm:pt modelId="{2AB0214B-53C4-4F4B-A107-95CD603BBB18}" type="pres">
      <dgm:prSet presAssocID="{5C11D7F4-3FAF-4F42-B28C-3BCF5914C11A}" presName="linNode" presStyleCnt="0"/>
      <dgm:spPr/>
    </dgm:pt>
    <dgm:pt modelId="{EB5CB746-F6AD-4F4C-88AA-8D8BC24B03B6}" type="pres">
      <dgm:prSet presAssocID="{5C11D7F4-3FAF-4F42-B28C-3BCF5914C11A}" presName="parentText" presStyleLbl="node1" presStyleIdx="7" presStyleCnt="10">
        <dgm:presLayoutVars>
          <dgm:chMax val="1"/>
          <dgm:bulletEnabled val="1"/>
        </dgm:presLayoutVars>
      </dgm:prSet>
      <dgm:spPr/>
    </dgm:pt>
    <dgm:pt modelId="{16D8B19A-85D6-4F02-8539-13389DF9E426}" type="pres">
      <dgm:prSet presAssocID="{5C11D7F4-3FAF-4F42-B28C-3BCF5914C11A}" presName="descendantText" presStyleLbl="alignAccFollowNode1" presStyleIdx="7" presStyleCnt="10">
        <dgm:presLayoutVars>
          <dgm:bulletEnabled val="1"/>
        </dgm:presLayoutVars>
      </dgm:prSet>
      <dgm:spPr/>
    </dgm:pt>
    <dgm:pt modelId="{45099D97-9CB8-4319-AF99-C61434AD2976}" type="pres">
      <dgm:prSet presAssocID="{279EE8EE-4D31-4262-A4BD-B2C56A2B9F29}" presName="sp" presStyleCnt="0"/>
      <dgm:spPr/>
    </dgm:pt>
    <dgm:pt modelId="{AAA1FC2A-CDB8-4F03-8DD6-2FAD027AEF8F}" type="pres">
      <dgm:prSet presAssocID="{FD8144E7-DF68-48F1-933B-325299189D24}" presName="linNode" presStyleCnt="0"/>
      <dgm:spPr/>
    </dgm:pt>
    <dgm:pt modelId="{EE08ABF0-FF3D-4E1F-998B-41B0858E1109}" type="pres">
      <dgm:prSet presAssocID="{FD8144E7-DF68-48F1-933B-325299189D24}" presName="parentText" presStyleLbl="node1" presStyleIdx="8" presStyleCnt="10">
        <dgm:presLayoutVars>
          <dgm:chMax val="1"/>
          <dgm:bulletEnabled val="1"/>
        </dgm:presLayoutVars>
      </dgm:prSet>
      <dgm:spPr/>
    </dgm:pt>
    <dgm:pt modelId="{23B515F2-64A3-4856-88BE-935910DDD07F}" type="pres">
      <dgm:prSet presAssocID="{FD8144E7-DF68-48F1-933B-325299189D24}" presName="descendantText" presStyleLbl="alignAccFollowNode1" presStyleIdx="8" presStyleCnt="10">
        <dgm:presLayoutVars>
          <dgm:bulletEnabled val="1"/>
        </dgm:presLayoutVars>
      </dgm:prSet>
      <dgm:spPr/>
    </dgm:pt>
    <dgm:pt modelId="{6BCE64D9-AB1E-4CBA-A2E9-88D778899729}" type="pres">
      <dgm:prSet presAssocID="{1028FDA0-6353-48F1-939C-F3D04E49F826}" presName="sp" presStyleCnt="0"/>
      <dgm:spPr/>
    </dgm:pt>
    <dgm:pt modelId="{90A7D34E-A066-46DB-B111-CBD191379815}" type="pres">
      <dgm:prSet presAssocID="{952E25C3-5CBC-45E7-92FF-9AAF10DC3F1E}" presName="linNode" presStyleCnt="0"/>
      <dgm:spPr/>
    </dgm:pt>
    <dgm:pt modelId="{B9AC804B-3B5C-4699-9498-8BC24723DB55}" type="pres">
      <dgm:prSet presAssocID="{952E25C3-5CBC-45E7-92FF-9AAF10DC3F1E}" presName="parentText" presStyleLbl="node1" presStyleIdx="9" presStyleCnt="10">
        <dgm:presLayoutVars>
          <dgm:chMax val="1"/>
          <dgm:bulletEnabled val="1"/>
        </dgm:presLayoutVars>
      </dgm:prSet>
      <dgm:spPr/>
    </dgm:pt>
    <dgm:pt modelId="{743DF7C0-E37B-4936-AB8C-608B0C7FC019}" type="pres">
      <dgm:prSet presAssocID="{952E25C3-5CBC-45E7-92FF-9AAF10DC3F1E}" presName="descendantText" presStyleLbl="alignAccFollowNode1" presStyleIdx="9" presStyleCnt="10">
        <dgm:presLayoutVars>
          <dgm:bulletEnabled val="1"/>
        </dgm:presLayoutVars>
      </dgm:prSet>
      <dgm:spPr/>
    </dgm:pt>
  </dgm:ptLst>
  <dgm:cxnLst>
    <dgm:cxn modelId="{978A9307-F179-4C5F-8E2F-5F7E1C035E7B}" type="presOf" srcId="{C8C132DE-3FCF-4812-BA82-5F672C413F5B}" destId="{E58B4C33-3ABF-4D94-AA87-E258366D43EC}" srcOrd="0" destOrd="0" presId="urn:microsoft.com/office/officeart/2005/8/layout/vList5"/>
    <dgm:cxn modelId="{57947609-F8FF-49F7-A3EB-6840FACA56C7}" type="presOf" srcId="{4A3C551C-76F4-4664-BA85-8E33B4EE6873}" destId="{743DF7C0-E37B-4936-AB8C-608B0C7FC019}" srcOrd="0" destOrd="0" presId="urn:microsoft.com/office/officeart/2005/8/layout/vList5"/>
    <dgm:cxn modelId="{916E170F-3548-4EB2-8B45-0576A0CB6FFA}" type="presOf" srcId="{88F68E51-7977-42E4-AEED-F5BB2DD0196E}" destId="{23B515F2-64A3-4856-88BE-935910DDD07F}" srcOrd="0" destOrd="0" presId="urn:microsoft.com/office/officeart/2005/8/layout/vList5"/>
    <dgm:cxn modelId="{72E34C16-A064-4993-8E8F-5B21BC7ADE5B}" srcId="{E61B7200-F96B-4C31-AC1A-7C5103570EB2}" destId="{952E25C3-5CBC-45E7-92FF-9AAF10DC3F1E}" srcOrd="9" destOrd="0" parTransId="{A727D277-745D-4EF3-A75C-BD63B32E1AF9}" sibTransId="{06E15152-2802-4F59-BEFF-B524C2C2622C}"/>
    <dgm:cxn modelId="{00924717-5B30-40BC-A0FD-1CEE172AB616}" srcId="{5C11D7F4-3FAF-4F42-B28C-3BCF5914C11A}" destId="{A37C91AA-93FD-4C94-982D-B127012C10C8}" srcOrd="0" destOrd="0" parTransId="{2C4EB4B6-6DF2-4685-A811-4A1638A5912B}" sibTransId="{5AB3DCB6-27B7-4C53-A678-D3CEE8A34BCE}"/>
    <dgm:cxn modelId="{30A64119-7A3A-4BF6-A54F-CCA18D5A57DD}" type="presOf" srcId="{E61B7200-F96B-4C31-AC1A-7C5103570EB2}" destId="{7324726D-69E2-4F8B-9922-F47A1E98432D}" srcOrd="0" destOrd="0" presId="urn:microsoft.com/office/officeart/2005/8/layout/vList5"/>
    <dgm:cxn modelId="{E66DB819-D45F-4B4A-893A-29E0E1D3816F}" type="presOf" srcId="{64920DD8-0C28-4B60-B61D-CF97081BB7A7}" destId="{E7BE8050-04D2-4EC4-906C-DCFCDE9AC1A8}" srcOrd="0" destOrd="0" presId="urn:microsoft.com/office/officeart/2005/8/layout/vList5"/>
    <dgm:cxn modelId="{0F05F224-3A1E-417D-B67F-E4F9DC91D403}" srcId="{70FF2FC2-E844-4CF1-823D-58C3DEC0086E}" destId="{2477CD12-3336-47FA-93D9-E45CDA1B7FC0}" srcOrd="0" destOrd="0" parTransId="{92AB9C07-4F3A-498E-9087-8BEAFDB4EAC2}" sibTransId="{06989978-FCC7-4A9A-B42B-029BA1DFF2A4}"/>
    <dgm:cxn modelId="{28702527-5399-4B23-97AF-F6774FB446D5}" srcId="{E61B7200-F96B-4C31-AC1A-7C5103570EB2}" destId="{253B491C-1AEA-4A62-8539-757593556847}" srcOrd="6" destOrd="0" parTransId="{1A735242-ABE2-4ECB-8700-355D99E0B603}" sibTransId="{342D1A40-9E52-4F64-819B-847128DE85DB}"/>
    <dgm:cxn modelId="{8AD19A2C-7AC6-42BB-BD15-2AB1AEDD2EC7}" srcId="{B06F708B-2932-49C3-A6E3-C072DCFAEEC8}" destId="{6A894415-0F5D-4C05-8815-7AF8A9A7D733}" srcOrd="0" destOrd="0" parTransId="{7E4EE76E-C29B-4AFD-B157-5FBF04019A9B}" sibTransId="{2793FABC-9461-48A0-8B39-31CA55EAA492}"/>
    <dgm:cxn modelId="{FBB44539-3A8C-418E-A210-057BB17B1AB2}" type="presOf" srcId="{253B491C-1AEA-4A62-8539-757593556847}" destId="{18C2F46B-7C5D-4697-914E-344E8312D6F4}" srcOrd="0" destOrd="0" presId="urn:microsoft.com/office/officeart/2005/8/layout/vList5"/>
    <dgm:cxn modelId="{60A7425D-4480-4F5B-A32B-BF8FDE4BCD8A}" srcId="{E61B7200-F96B-4C31-AC1A-7C5103570EB2}" destId="{B06F708B-2932-49C3-A6E3-C072DCFAEEC8}" srcOrd="1" destOrd="0" parTransId="{016F5951-8D39-4AB3-A7F7-CA3A23ABF032}" sibTransId="{DFE0B867-4BCF-4C01-A012-530A1D3C715B}"/>
    <dgm:cxn modelId="{F7F5BD42-2B37-49F1-8DA8-F413D70237C4}" type="presOf" srcId="{6A894415-0F5D-4C05-8815-7AF8A9A7D733}" destId="{8C988C0B-CD12-4631-B2E7-E5D440FAFB46}" srcOrd="0" destOrd="0" presId="urn:microsoft.com/office/officeart/2005/8/layout/vList5"/>
    <dgm:cxn modelId="{2CA0D546-4971-420B-A5F5-68BAB684399C}" type="presOf" srcId="{9479BEA4-30D9-470D-8CDE-CFD24B52381F}" destId="{C1BFEFBA-91C7-4502-BB48-C276093B3A5A}" srcOrd="0" destOrd="0" presId="urn:microsoft.com/office/officeart/2005/8/layout/vList5"/>
    <dgm:cxn modelId="{7E5BAC6F-90F6-4BBC-A612-8E7002F1A929}" type="presOf" srcId="{5AEBD24E-E26E-4A4B-8E49-1C92ED196638}" destId="{90A047D5-E85E-4250-B040-FAB4E72D893F}" srcOrd="0" destOrd="0" presId="urn:microsoft.com/office/officeart/2005/8/layout/vList5"/>
    <dgm:cxn modelId="{561EB650-6225-4362-8422-ABFE79CBA0A9}" srcId="{E61B7200-F96B-4C31-AC1A-7C5103570EB2}" destId="{5C11D7F4-3FAF-4F42-B28C-3BCF5914C11A}" srcOrd="7" destOrd="0" parTransId="{1D1E3988-CFEA-4E82-98C3-EEA12FB167E5}" sibTransId="{279EE8EE-4D31-4262-A4BD-B2C56A2B9F29}"/>
    <dgm:cxn modelId="{2F9FD85A-4407-4094-96F7-D9B4218799F0}" type="presOf" srcId="{9E0C8C4B-752A-40D5-8C28-7EBDF128F0DF}" destId="{E57419C2-E719-443F-9B8E-5002190E784A}" srcOrd="0" destOrd="0" presId="urn:microsoft.com/office/officeart/2005/8/layout/vList5"/>
    <dgm:cxn modelId="{A87C767F-56C8-4EAF-8068-CFEBDF11BCAE}" srcId="{FD8144E7-DF68-48F1-933B-325299189D24}" destId="{88F68E51-7977-42E4-AEED-F5BB2DD0196E}" srcOrd="0" destOrd="0" parTransId="{C3EAFC8E-315B-4083-BD49-E2E0D9660EA7}" sibTransId="{B5F5F5D6-254C-4664-9B74-E124C81C1B88}"/>
    <dgm:cxn modelId="{E66DAD93-7AAF-43D3-8594-89639C30B96C}" srcId="{E61B7200-F96B-4C31-AC1A-7C5103570EB2}" destId="{FD8144E7-DF68-48F1-933B-325299189D24}" srcOrd="8" destOrd="0" parTransId="{9B151DF0-AC08-4503-886F-5F473227DAD8}" sibTransId="{1028FDA0-6353-48F1-939C-F3D04E49F826}"/>
    <dgm:cxn modelId="{F19F2899-0E86-4175-9150-65B4268DF723}" type="presOf" srcId="{B06F708B-2932-49C3-A6E3-C072DCFAEEC8}" destId="{7CA2370F-C236-452E-97C7-87FAB8AE4E3D}" srcOrd="0" destOrd="0" presId="urn:microsoft.com/office/officeart/2005/8/layout/vList5"/>
    <dgm:cxn modelId="{FE1F0DA0-330C-45A6-9BE9-0F5E0A5E040E}" type="presOf" srcId="{A37C91AA-93FD-4C94-982D-B127012C10C8}" destId="{16D8B19A-85D6-4F02-8539-13389DF9E426}" srcOrd="0" destOrd="0" presId="urn:microsoft.com/office/officeart/2005/8/layout/vList5"/>
    <dgm:cxn modelId="{5019E5A2-BAF0-4416-8287-1059DC8AAF35}" srcId="{952E25C3-5CBC-45E7-92FF-9AAF10DC3F1E}" destId="{4A3C551C-76F4-4664-BA85-8E33B4EE6873}" srcOrd="0" destOrd="0" parTransId="{CF82FC61-9106-4D67-A197-55857ABC66C9}" sibTransId="{E20DDDD1-1C28-437B-BF81-F420D620338A}"/>
    <dgm:cxn modelId="{CAD820A4-7EE5-4269-85D4-7C0F2BE274AD}" type="presOf" srcId="{D5655B96-EE0E-45E1-9615-0B7778F32D3B}" destId="{A7222413-0B74-4240-A2BC-027E51C3CD78}" srcOrd="0" destOrd="0" presId="urn:microsoft.com/office/officeart/2005/8/layout/vList5"/>
    <dgm:cxn modelId="{E330DDAA-54E8-41CA-B047-2EDC74B70849}" type="presOf" srcId="{FD8144E7-DF68-48F1-933B-325299189D24}" destId="{EE08ABF0-FF3D-4E1F-998B-41B0858E1109}" srcOrd="0" destOrd="0" presId="urn:microsoft.com/office/officeart/2005/8/layout/vList5"/>
    <dgm:cxn modelId="{9F3B62AF-7DBF-43EF-9C77-2239BA2B763A}" type="presOf" srcId="{2477CD12-3336-47FA-93D9-E45CDA1B7FC0}" destId="{4C36C800-3AA3-4BDE-AF27-20F127488ED2}" srcOrd="0" destOrd="0" presId="urn:microsoft.com/office/officeart/2005/8/layout/vList5"/>
    <dgm:cxn modelId="{2233C5B0-9A43-47BE-8627-89CBD5003F5C}" type="presOf" srcId="{70FF2FC2-E844-4CF1-823D-58C3DEC0086E}" destId="{013A4699-0850-42F3-90D2-23A5B461FD1D}" srcOrd="0" destOrd="0" presId="urn:microsoft.com/office/officeart/2005/8/layout/vList5"/>
    <dgm:cxn modelId="{597F09B4-AD6D-402A-BC8C-2E74E85052CE}" srcId="{E61B7200-F96B-4C31-AC1A-7C5103570EB2}" destId="{C8C132DE-3FCF-4812-BA82-5F672C413F5B}" srcOrd="5" destOrd="0" parTransId="{CAEF85E2-1583-4BA6-90F1-B263ECD34D4A}" sibTransId="{26F187E7-F07B-4682-A420-DC9F982E4464}"/>
    <dgm:cxn modelId="{C23B1AB9-CA06-4E02-B7B5-395C1BEFEA87}" srcId="{E61B7200-F96B-4C31-AC1A-7C5103570EB2}" destId="{70FF2FC2-E844-4CF1-823D-58C3DEC0086E}" srcOrd="3" destOrd="0" parTransId="{38D2B382-9DFA-43FD-B820-B8E7F1300152}" sibTransId="{95D6EFD6-CC36-412C-8CDF-025DF57D1D2D}"/>
    <dgm:cxn modelId="{CF02E9BE-C168-442F-B683-51945E300187}" type="presOf" srcId="{952E25C3-5CBC-45E7-92FF-9AAF10DC3F1E}" destId="{B9AC804B-3B5C-4699-9498-8BC24723DB55}" srcOrd="0" destOrd="0" presId="urn:microsoft.com/office/officeart/2005/8/layout/vList5"/>
    <dgm:cxn modelId="{30C16EC0-A617-4CC4-BC72-557F79AD44BA}" type="presOf" srcId="{317C9D88-7472-4F8D-8AA8-19D8B7B24AEB}" destId="{4933938F-01E2-4AE3-B4E8-AA6638C63244}" srcOrd="0" destOrd="0" presId="urn:microsoft.com/office/officeart/2005/8/layout/vList5"/>
    <dgm:cxn modelId="{03CF67C7-A5C3-489D-A66C-944C7B6E8964}" type="presOf" srcId="{E9EEDF22-E739-4EED-9CDC-66BC79E596F2}" destId="{30FE2420-8A43-47C4-9119-E398FF596302}" srcOrd="0" destOrd="0" presId="urn:microsoft.com/office/officeart/2005/8/layout/vList5"/>
    <dgm:cxn modelId="{7D646FDA-ABEE-4E00-BCAC-7BD68FF61CAA}" srcId="{C8C132DE-3FCF-4812-BA82-5F672C413F5B}" destId="{D5655B96-EE0E-45E1-9615-0B7778F32D3B}" srcOrd="0" destOrd="0" parTransId="{74568F1E-A500-4919-851A-48F1D0C7A52B}" sibTransId="{B0BEBC71-D592-4950-9079-DB26C679B9FF}"/>
    <dgm:cxn modelId="{E42F68DD-9677-4F3A-84C6-97A9B621F6A5}" type="presOf" srcId="{9DC070B3-0F5A-4BE4-9026-1EADBD5C6D5D}" destId="{CFD4C1FB-F29E-4B71-95CD-C695D69F3543}" srcOrd="0" destOrd="0" presId="urn:microsoft.com/office/officeart/2005/8/layout/vList5"/>
    <dgm:cxn modelId="{2D9283DE-31DD-48F1-A271-A6F0143E4CE0}" srcId="{E61B7200-F96B-4C31-AC1A-7C5103570EB2}" destId="{317C9D88-7472-4F8D-8AA8-19D8B7B24AEB}" srcOrd="2" destOrd="0" parTransId="{0957F6BE-7868-4FBA-90DC-24A06222D128}" sibTransId="{AB0DA8D2-16C9-4506-9C08-F1BC04B3D9B6}"/>
    <dgm:cxn modelId="{B1E652E4-2478-4585-9593-64F515312256}" srcId="{9E0C8C4B-752A-40D5-8C28-7EBDF128F0DF}" destId="{64920DD8-0C28-4B60-B61D-CF97081BB7A7}" srcOrd="0" destOrd="0" parTransId="{C016E89B-F5CF-48FD-AA62-AC47A480384A}" sibTransId="{140150AA-A43E-429F-8976-783E7E266115}"/>
    <dgm:cxn modelId="{87A97EEB-83FD-48B8-BAB5-3BA36C5181C7}" srcId="{E61B7200-F96B-4C31-AC1A-7C5103570EB2}" destId="{9DC070B3-0F5A-4BE4-9026-1EADBD5C6D5D}" srcOrd="4" destOrd="0" parTransId="{7549B738-521E-4921-B06A-8266EE9BA634}" sibTransId="{8BF8C4A5-C53B-418D-B9BD-58AF2CBBBD3D}"/>
    <dgm:cxn modelId="{9BE8E5EC-A388-4C28-ABE9-FAFDA9DA5DC0}" srcId="{317C9D88-7472-4F8D-8AA8-19D8B7B24AEB}" destId="{E9EEDF22-E739-4EED-9CDC-66BC79E596F2}" srcOrd="0" destOrd="0" parTransId="{0359E72C-731B-4B16-BE23-BEF6C4F53995}" sibTransId="{2D4B58DF-2BFF-4555-984C-B380836C8C02}"/>
    <dgm:cxn modelId="{FFCD58F0-5B29-4E1D-BC87-304D62F650AE}" srcId="{E61B7200-F96B-4C31-AC1A-7C5103570EB2}" destId="{9E0C8C4B-752A-40D5-8C28-7EBDF128F0DF}" srcOrd="0" destOrd="0" parTransId="{6E795368-C059-4E33-AA73-89D0C30FBC57}" sibTransId="{B4FC297C-B8A2-4069-BDD0-0C126726D497}"/>
    <dgm:cxn modelId="{CCA66EF2-B4F9-4E25-9DB7-60A83C7F767B}" srcId="{9DC070B3-0F5A-4BE4-9026-1EADBD5C6D5D}" destId="{9479BEA4-30D9-470D-8CDE-CFD24B52381F}" srcOrd="0" destOrd="0" parTransId="{44BBD48A-9C69-474F-AE51-848DDB6A835F}" sibTransId="{EFB28592-40A3-49F5-9428-A9C6C948C1BF}"/>
    <dgm:cxn modelId="{ACCDBAF2-9058-4FBA-9BA4-AB9A0DBE2470}" srcId="{253B491C-1AEA-4A62-8539-757593556847}" destId="{5AEBD24E-E26E-4A4B-8E49-1C92ED196638}" srcOrd="0" destOrd="0" parTransId="{26B0649F-2274-4F69-82A0-AC9C3B0BB710}" sibTransId="{4F63EA78-2B30-4875-9488-D9DB98547108}"/>
    <dgm:cxn modelId="{F86967F3-5F2A-4C13-9985-547488BB1142}" type="presOf" srcId="{5C11D7F4-3FAF-4F42-B28C-3BCF5914C11A}" destId="{EB5CB746-F6AD-4F4C-88AA-8D8BC24B03B6}" srcOrd="0" destOrd="0" presId="urn:microsoft.com/office/officeart/2005/8/layout/vList5"/>
    <dgm:cxn modelId="{10F34199-5C26-4256-BDA0-CC1D298728BC}" type="presParOf" srcId="{7324726D-69E2-4F8B-9922-F47A1E98432D}" destId="{66D4D5E9-570D-4F41-A89B-E049EB2386BE}" srcOrd="0" destOrd="0" presId="urn:microsoft.com/office/officeart/2005/8/layout/vList5"/>
    <dgm:cxn modelId="{F7D15A29-C9F5-4FF8-AF0B-34597ACC01E5}" type="presParOf" srcId="{66D4D5E9-570D-4F41-A89B-E049EB2386BE}" destId="{E57419C2-E719-443F-9B8E-5002190E784A}" srcOrd="0" destOrd="0" presId="urn:microsoft.com/office/officeart/2005/8/layout/vList5"/>
    <dgm:cxn modelId="{98737F69-AE49-4621-B4DA-07AE2111F8E3}" type="presParOf" srcId="{66D4D5E9-570D-4F41-A89B-E049EB2386BE}" destId="{E7BE8050-04D2-4EC4-906C-DCFCDE9AC1A8}" srcOrd="1" destOrd="0" presId="urn:microsoft.com/office/officeart/2005/8/layout/vList5"/>
    <dgm:cxn modelId="{2EED5BD8-CCE7-4B3D-9D85-A3731BAC4D4E}" type="presParOf" srcId="{7324726D-69E2-4F8B-9922-F47A1E98432D}" destId="{105AAD5C-37CC-48F4-9799-C86F64EB716A}" srcOrd="1" destOrd="0" presId="urn:microsoft.com/office/officeart/2005/8/layout/vList5"/>
    <dgm:cxn modelId="{B29386FA-76F0-44A0-8F77-9C8D702B5F6C}" type="presParOf" srcId="{7324726D-69E2-4F8B-9922-F47A1E98432D}" destId="{D168E292-99CC-4E7E-BF3E-C20EAB623A1F}" srcOrd="2" destOrd="0" presId="urn:microsoft.com/office/officeart/2005/8/layout/vList5"/>
    <dgm:cxn modelId="{185B231E-A554-415B-BBE3-8B86D4DDB783}" type="presParOf" srcId="{D168E292-99CC-4E7E-BF3E-C20EAB623A1F}" destId="{7CA2370F-C236-452E-97C7-87FAB8AE4E3D}" srcOrd="0" destOrd="0" presId="urn:microsoft.com/office/officeart/2005/8/layout/vList5"/>
    <dgm:cxn modelId="{A0A029AA-7B2A-42DB-A1EC-2DE33CF5D0FE}" type="presParOf" srcId="{D168E292-99CC-4E7E-BF3E-C20EAB623A1F}" destId="{8C988C0B-CD12-4631-B2E7-E5D440FAFB46}" srcOrd="1" destOrd="0" presId="urn:microsoft.com/office/officeart/2005/8/layout/vList5"/>
    <dgm:cxn modelId="{7AE495A3-2A0C-4DB3-9A99-6300EE784705}" type="presParOf" srcId="{7324726D-69E2-4F8B-9922-F47A1E98432D}" destId="{0C92F174-C739-4637-A3A8-EC0B49EB0F55}" srcOrd="3" destOrd="0" presId="urn:microsoft.com/office/officeart/2005/8/layout/vList5"/>
    <dgm:cxn modelId="{DBA924A8-A875-4E93-906A-538D1BDF74F9}" type="presParOf" srcId="{7324726D-69E2-4F8B-9922-F47A1E98432D}" destId="{BFC610B1-7DA7-45B0-8F11-B70B379A7C09}" srcOrd="4" destOrd="0" presId="urn:microsoft.com/office/officeart/2005/8/layout/vList5"/>
    <dgm:cxn modelId="{99B41FD9-FB56-4482-9764-24C3CFDA1397}" type="presParOf" srcId="{BFC610B1-7DA7-45B0-8F11-B70B379A7C09}" destId="{4933938F-01E2-4AE3-B4E8-AA6638C63244}" srcOrd="0" destOrd="0" presId="urn:microsoft.com/office/officeart/2005/8/layout/vList5"/>
    <dgm:cxn modelId="{815DA080-8980-42FD-99F5-B81A945D9741}" type="presParOf" srcId="{BFC610B1-7DA7-45B0-8F11-B70B379A7C09}" destId="{30FE2420-8A43-47C4-9119-E398FF596302}" srcOrd="1" destOrd="0" presId="urn:microsoft.com/office/officeart/2005/8/layout/vList5"/>
    <dgm:cxn modelId="{21687A29-820A-46C7-8AC6-974E21EB4183}" type="presParOf" srcId="{7324726D-69E2-4F8B-9922-F47A1E98432D}" destId="{1ED25F4C-F723-4832-9F4B-BA814ACF3823}" srcOrd="5" destOrd="0" presId="urn:microsoft.com/office/officeart/2005/8/layout/vList5"/>
    <dgm:cxn modelId="{806BA1AB-076B-4624-8D6F-53EB4D56235F}" type="presParOf" srcId="{7324726D-69E2-4F8B-9922-F47A1E98432D}" destId="{B85D23E6-C45D-49B3-A6DB-5EF17D16BC5E}" srcOrd="6" destOrd="0" presId="urn:microsoft.com/office/officeart/2005/8/layout/vList5"/>
    <dgm:cxn modelId="{2328A9C5-9755-4C0D-98BA-36B5F92F8E48}" type="presParOf" srcId="{B85D23E6-C45D-49B3-A6DB-5EF17D16BC5E}" destId="{013A4699-0850-42F3-90D2-23A5B461FD1D}" srcOrd="0" destOrd="0" presId="urn:microsoft.com/office/officeart/2005/8/layout/vList5"/>
    <dgm:cxn modelId="{AA84E072-D5A1-44D2-9707-32BBA82D9F5E}" type="presParOf" srcId="{B85D23E6-C45D-49B3-A6DB-5EF17D16BC5E}" destId="{4C36C800-3AA3-4BDE-AF27-20F127488ED2}" srcOrd="1" destOrd="0" presId="urn:microsoft.com/office/officeart/2005/8/layout/vList5"/>
    <dgm:cxn modelId="{20C97BCC-578A-4C95-9AE5-87A35AA73428}" type="presParOf" srcId="{7324726D-69E2-4F8B-9922-F47A1E98432D}" destId="{78041FBD-E222-4E90-94E7-66648F93DB3F}" srcOrd="7" destOrd="0" presId="urn:microsoft.com/office/officeart/2005/8/layout/vList5"/>
    <dgm:cxn modelId="{C97A5A08-9D58-438C-8FC2-A324E7A4337A}" type="presParOf" srcId="{7324726D-69E2-4F8B-9922-F47A1E98432D}" destId="{BE4D9AD3-844C-447C-BEED-C6BCAED07415}" srcOrd="8" destOrd="0" presId="urn:microsoft.com/office/officeart/2005/8/layout/vList5"/>
    <dgm:cxn modelId="{3BB0003A-DD0D-406F-ABBD-CB5561F58161}" type="presParOf" srcId="{BE4D9AD3-844C-447C-BEED-C6BCAED07415}" destId="{CFD4C1FB-F29E-4B71-95CD-C695D69F3543}" srcOrd="0" destOrd="0" presId="urn:microsoft.com/office/officeart/2005/8/layout/vList5"/>
    <dgm:cxn modelId="{9D083745-995B-4AF3-89FE-E708D386055A}" type="presParOf" srcId="{BE4D9AD3-844C-447C-BEED-C6BCAED07415}" destId="{C1BFEFBA-91C7-4502-BB48-C276093B3A5A}" srcOrd="1" destOrd="0" presId="urn:microsoft.com/office/officeart/2005/8/layout/vList5"/>
    <dgm:cxn modelId="{F3660FCD-AD0C-4011-BF4A-16536F473719}" type="presParOf" srcId="{7324726D-69E2-4F8B-9922-F47A1E98432D}" destId="{87CF2CDC-9834-43AD-98D7-42D8F16534B5}" srcOrd="9" destOrd="0" presId="urn:microsoft.com/office/officeart/2005/8/layout/vList5"/>
    <dgm:cxn modelId="{7348436D-D563-4423-91D8-DAD2B185439A}" type="presParOf" srcId="{7324726D-69E2-4F8B-9922-F47A1E98432D}" destId="{1FFD258C-24CE-4B98-B7CD-D34EC54C40D6}" srcOrd="10" destOrd="0" presId="urn:microsoft.com/office/officeart/2005/8/layout/vList5"/>
    <dgm:cxn modelId="{B11C4DDB-F1A2-49D1-A4C0-C12115002100}" type="presParOf" srcId="{1FFD258C-24CE-4B98-B7CD-D34EC54C40D6}" destId="{E58B4C33-3ABF-4D94-AA87-E258366D43EC}" srcOrd="0" destOrd="0" presId="urn:microsoft.com/office/officeart/2005/8/layout/vList5"/>
    <dgm:cxn modelId="{F1CBC3AC-AE1E-47CF-8290-FF25A4EACDB5}" type="presParOf" srcId="{1FFD258C-24CE-4B98-B7CD-D34EC54C40D6}" destId="{A7222413-0B74-4240-A2BC-027E51C3CD78}" srcOrd="1" destOrd="0" presId="urn:microsoft.com/office/officeart/2005/8/layout/vList5"/>
    <dgm:cxn modelId="{13A61954-70D9-47B5-A366-285408CB8EC9}" type="presParOf" srcId="{7324726D-69E2-4F8B-9922-F47A1E98432D}" destId="{CD2501D5-B08D-41B8-9919-5387E2AF37A8}" srcOrd="11" destOrd="0" presId="urn:microsoft.com/office/officeart/2005/8/layout/vList5"/>
    <dgm:cxn modelId="{C5571C1A-4C3C-4FD8-860E-93F62A7A13C6}" type="presParOf" srcId="{7324726D-69E2-4F8B-9922-F47A1E98432D}" destId="{5BF731E6-B7E0-413F-B8FC-557257524CAF}" srcOrd="12" destOrd="0" presId="urn:microsoft.com/office/officeart/2005/8/layout/vList5"/>
    <dgm:cxn modelId="{E70C1C35-32CF-41CC-AF12-37ADF402810C}" type="presParOf" srcId="{5BF731E6-B7E0-413F-B8FC-557257524CAF}" destId="{18C2F46B-7C5D-4697-914E-344E8312D6F4}" srcOrd="0" destOrd="0" presId="urn:microsoft.com/office/officeart/2005/8/layout/vList5"/>
    <dgm:cxn modelId="{0944335F-DD68-4D5C-8C93-E8E2F39566E5}" type="presParOf" srcId="{5BF731E6-B7E0-413F-B8FC-557257524CAF}" destId="{90A047D5-E85E-4250-B040-FAB4E72D893F}" srcOrd="1" destOrd="0" presId="urn:microsoft.com/office/officeart/2005/8/layout/vList5"/>
    <dgm:cxn modelId="{6AD7F0ED-AA50-4420-B926-B2B6455CAC23}" type="presParOf" srcId="{7324726D-69E2-4F8B-9922-F47A1E98432D}" destId="{258683AA-E49E-4D32-AA56-C568BCEE9485}" srcOrd="13" destOrd="0" presId="urn:microsoft.com/office/officeart/2005/8/layout/vList5"/>
    <dgm:cxn modelId="{E40C547F-90D8-4BEF-B086-9686F4FE3D6F}" type="presParOf" srcId="{7324726D-69E2-4F8B-9922-F47A1E98432D}" destId="{2AB0214B-53C4-4F4B-A107-95CD603BBB18}" srcOrd="14" destOrd="0" presId="urn:microsoft.com/office/officeart/2005/8/layout/vList5"/>
    <dgm:cxn modelId="{1D35E1AC-B562-41B2-92C2-22DAE0D20940}" type="presParOf" srcId="{2AB0214B-53C4-4F4B-A107-95CD603BBB18}" destId="{EB5CB746-F6AD-4F4C-88AA-8D8BC24B03B6}" srcOrd="0" destOrd="0" presId="urn:microsoft.com/office/officeart/2005/8/layout/vList5"/>
    <dgm:cxn modelId="{2AEA911C-086A-4294-8851-E5A8E8BAD0C1}" type="presParOf" srcId="{2AB0214B-53C4-4F4B-A107-95CD603BBB18}" destId="{16D8B19A-85D6-4F02-8539-13389DF9E426}" srcOrd="1" destOrd="0" presId="urn:microsoft.com/office/officeart/2005/8/layout/vList5"/>
    <dgm:cxn modelId="{C994A5BF-DC97-4016-B2EA-65F9CCD7F612}" type="presParOf" srcId="{7324726D-69E2-4F8B-9922-F47A1E98432D}" destId="{45099D97-9CB8-4319-AF99-C61434AD2976}" srcOrd="15" destOrd="0" presId="urn:microsoft.com/office/officeart/2005/8/layout/vList5"/>
    <dgm:cxn modelId="{606B0AE8-3449-4794-B295-89F5809E2A7B}" type="presParOf" srcId="{7324726D-69E2-4F8B-9922-F47A1E98432D}" destId="{AAA1FC2A-CDB8-4F03-8DD6-2FAD027AEF8F}" srcOrd="16" destOrd="0" presId="urn:microsoft.com/office/officeart/2005/8/layout/vList5"/>
    <dgm:cxn modelId="{31DB0723-496D-40D4-B071-71B71E67E961}" type="presParOf" srcId="{AAA1FC2A-CDB8-4F03-8DD6-2FAD027AEF8F}" destId="{EE08ABF0-FF3D-4E1F-998B-41B0858E1109}" srcOrd="0" destOrd="0" presId="urn:microsoft.com/office/officeart/2005/8/layout/vList5"/>
    <dgm:cxn modelId="{35E6A183-283C-429C-9691-12ED234035B4}" type="presParOf" srcId="{AAA1FC2A-CDB8-4F03-8DD6-2FAD027AEF8F}" destId="{23B515F2-64A3-4856-88BE-935910DDD07F}" srcOrd="1" destOrd="0" presId="urn:microsoft.com/office/officeart/2005/8/layout/vList5"/>
    <dgm:cxn modelId="{B6B9E29D-D56D-4060-9A0E-A409114F6057}" type="presParOf" srcId="{7324726D-69E2-4F8B-9922-F47A1E98432D}" destId="{6BCE64D9-AB1E-4CBA-A2E9-88D778899729}" srcOrd="17" destOrd="0" presId="urn:microsoft.com/office/officeart/2005/8/layout/vList5"/>
    <dgm:cxn modelId="{CF2C4A6A-161B-4B4F-8A5A-4DA0FA32DC45}" type="presParOf" srcId="{7324726D-69E2-4F8B-9922-F47A1E98432D}" destId="{90A7D34E-A066-46DB-B111-CBD191379815}" srcOrd="18" destOrd="0" presId="urn:microsoft.com/office/officeart/2005/8/layout/vList5"/>
    <dgm:cxn modelId="{39FAD751-3C10-4D7E-8B1A-4CDFE4D5E0BC}" type="presParOf" srcId="{90A7D34E-A066-46DB-B111-CBD191379815}" destId="{B9AC804B-3B5C-4699-9498-8BC24723DB55}" srcOrd="0" destOrd="0" presId="urn:microsoft.com/office/officeart/2005/8/layout/vList5"/>
    <dgm:cxn modelId="{F8A46D4D-2B70-4902-AEAD-1DEA0B698229}" type="presParOf" srcId="{90A7D34E-A066-46DB-B111-CBD191379815}" destId="{743DF7C0-E37B-4936-AB8C-608B0C7FC01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87E96E-C10A-439D-BAA6-A6C7368EF76A}" type="doc">
      <dgm:prSet loTypeId="urn:microsoft.com/office/officeart/2005/8/layout/vList2#150" loCatId="list" qsTypeId="urn:microsoft.com/office/officeart/2005/8/quickstyle/simple1#214" qsCatId="simple" csTypeId="urn:microsoft.com/office/officeart/2005/8/colors/colorful5#212" csCatId="colorful" phldr="1"/>
      <dgm:spPr/>
      <dgm:t>
        <a:bodyPr/>
        <a:lstStyle/>
        <a:p>
          <a:endParaRPr lang="zh-CN" altLang="en-US"/>
        </a:p>
      </dgm:t>
    </dgm:pt>
    <dgm:pt modelId="{6A312A7D-BAA4-4916-A4FA-9EFD85CB2216}">
      <dgm:prSet phldrT="[文本]"/>
      <dgm:spPr/>
      <dgm:t>
        <a:bodyPr/>
        <a:lstStyle/>
        <a:p>
          <a:r>
            <a:rPr lang="zh-CN" altLang="en-US" dirty="0"/>
            <a:t>走出去</a:t>
          </a:r>
        </a:p>
      </dgm:t>
    </dgm:pt>
    <dgm:pt modelId="{27A2940E-EE37-4C35-BCC6-D617BAF5143C}" cxnId="{09DE7653-994C-402E-A241-6BAC24D3D288}" type="parTrans">
      <dgm:prSet/>
      <dgm:spPr/>
      <dgm:t>
        <a:bodyPr/>
        <a:lstStyle/>
        <a:p>
          <a:endParaRPr lang="zh-CN" altLang="en-US"/>
        </a:p>
      </dgm:t>
    </dgm:pt>
    <dgm:pt modelId="{F43C87AC-E37E-4627-B4B5-9BCB907C3910}" cxnId="{09DE7653-994C-402E-A241-6BAC24D3D288}" type="sibTrans">
      <dgm:prSet/>
      <dgm:spPr/>
      <dgm:t>
        <a:bodyPr/>
        <a:lstStyle/>
        <a:p>
          <a:endParaRPr lang="zh-CN" altLang="en-US"/>
        </a:p>
      </dgm:t>
    </dgm:pt>
    <dgm:pt modelId="{7AA90D31-52CD-4019-84C7-D1B4E975F5EB}">
      <dgm:prSet phldrT="[文本]"/>
      <dgm:spPr/>
      <dgm:t>
        <a:bodyPr/>
        <a:lstStyle/>
        <a:p>
          <a:r>
            <a:rPr lang="zh-CN" altLang="en-US" dirty="0"/>
            <a:t>加大</a:t>
          </a:r>
          <a:r>
            <a:rPr lang="zh-CN" altLang="en-US" b="1" dirty="0">
              <a:solidFill>
                <a:srgbClr val="FF0000"/>
              </a:solidFill>
            </a:rPr>
            <a:t>国际化产品研发投入</a:t>
          </a:r>
          <a:r>
            <a:rPr lang="zh-CN" altLang="en-US" dirty="0"/>
            <a:t>，通过经销商和外派营销人员开展业务，构建东富龙品牌形象。</a:t>
          </a:r>
        </a:p>
      </dgm:t>
    </dgm:pt>
    <dgm:pt modelId="{8A3F4DA7-B6B8-450F-B1AD-16EB0400ECD6}" cxnId="{6BF8AF2A-24C2-4750-9253-1599E20AE6BB}" type="parTrans">
      <dgm:prSet/>
      <dgm:spPr/>
      <dgm:t>
        <a:bodyPr/>
        <a:lstStyle/>
        <a:p>
          <a:endParaRPr lang="zh-CN" altLang="en-US"/>
        </a:p>
      </dgm:t>
    </dgm:pt>
    <dgm:pt modelId="{B753C37D-C7A8-4B1E-AA67-811256EB26A2}" cxnId="{6BF8AF2A-24C2-4750-9253-1599E20AE6BB}" type="sibTrans">
      <dgm:prSet/>
      <dgm:spPr/>
      <dgm:t>
        <a:bodyPr/>
        <a:lstStyle/>
        <a:p>
          <a:endParaRPr lang="zh-CN" altLang="en-US"/>
        </a:p>
      </dgm:t>
    </dgm:pt>
    <dgm:pt modelId="{AE93A9FA-6BBC-4F5A-8238-671493EAF754}">
      <dgm:prSet phldrT="[文本]"/>
      <dgm:spPr/>
      <dgm:t>
        <a:bodyPr/>
        <a:lstStyle/>
        <a:p>
          <a:r>
            <a:rPr lang="zh-CN" altLang="en-US" dirty="0"/>
            <a:t>走进去</a:t>
          </a:r>
        </a:p>
      </dgm:t>
    </dgm:pt>
    <dgm:pt modelId="{A56F72F4-5943-4E50-A33B-5093BD69DA1A}" cxnId="{D291CD79-40DF-4DBF-80C1-4822DB5D2F71}" type="parTrans">
      <dgm:prSet/>
      <dgm:spPr/>
      <dgm:t>
        <a:bodyPr/>
        <a:lstStyle/>
        <a:p>
          <a:endParaRPr lang="zh-CN" altLang="en-US"/>
        </a:p>
      </dgm:t>
    </dgm:pt>
    <dgm:pt modelId="{93434460-5BAF-4A13-BA8A-62CCF434B897}" cxnId="{D291CD79-40DF-4DBF-80C1-4822DB5D2F71}" type="sibTrans">
      <dgm:prSet/>
      <dgm:spPr/>
      <dgm:t>
        <a:bodyPr/>
        <a:lstStyle/>
        <a:p>
          <a:endParaRPr lang="zh-CN" altLang="en-US"/>
        </a:p>
      </dgm:t>
    </dgm:pt>
    <dgm:pt modelId="{E081AFC8-42D9-4725-97A0-6DE0863C6534}">
      <dgm:prSet phldrT="[文本]"/>
      <dgm:spPr/>
      <dgm:t>
        <a:bodyPr/>
        <a:lstStyle/>
        <a:p>
          <a:r>
            <a:rPr lang="zh-CN" altLang="en-US" b="0" i="0" dirty="0"/>
            <a:t>建立</a:t>
          </a:r>
          <a:r>
            <a:rPr lang="zh-CN" altLang="en-US" b="1" i="0" dirty="0">
              <a:solidFill>
                <a:srgbClr val="FF0000"/>
              </a:solidFill>
            </a:rPr>
            <a:t>本地分支</a:t>
          </a:r>
          <a:r>
            <a:rPr lang="zh-CN" altLang="en-US" b="0" i="0" dirty="0"/>
            <a:t>机构，加强对国际业务管理。</a:t>
          </a:r>
          <a:endParaRPr lang="zh-CN" altLang="en-US" dirty="0"/>
        </a:p>
      </dgm:t>
    </dgm:pt>
    <dgm:pt modelId="{12D26C81-657F-4C10-AFA0-2D76273841BA}" cxnId="{CDED3839-4FE4-455E-962E-1CB14D170627}" type="parTrans">
      <dgm:prSet/>
      <dgm:spPr/>
      <dgm:t>
        <a:bodyPr/>
        <a:lstStyle/>
        <a:p>
          <a:endParaRPr lang="zh-CN" altLang="en-US"/>
        </a:p>
      </dgm:t>
    </dgm:pt>
    <dgm:pt modelId="{D1CA62E9-481C-41CC-B9AF-015AA5C3C10E}" cxnId="{CDED3839-4FE4-455E-962E-1CB14D170627}" type="sibTrans">
      <dgm:prSet/>
      <dgm:spPr/>
      <dgm:t>
        <a:bodyPr/>
        <a:lstStyle/>
        <a:p>
          <a:endParaRPr lang="zh-CN" altLang="en-US"/>
        </a:p>
      </dgm:t>
    </dgm:pt>
    <dgm:pt modelId="{B6409527-19E7-41FD-9D84-5109811A22A9}">
      <dgm:prSet phldrT="[文本]"/>
      <dgm:spPr/>
      <dgm:t>
        <a:bodyPr/>
        <a:lstStyle/>
        <a:p>
          <a:r>
            <a:rPr lang="zh-CN" altLang="en-US" dirty="0"/>
            <a:t>走上去</a:t>
          </a:r>
          <a:endParaRPr lang="en-US" altLang="zh-CN" dirty="0"/>
        </a:p>
      </dgm:t>
    </dgm:pt>
    <dgm:pt modelId="{530D18E4-3822-4DCE-9B33-34EBB746E86E}" cxnId="{67DDEDA7-D4E8-4722-9862-603DC46CC0F3}" type="parTrans">
      <dgm:prSet/>
      <dgm:spPr/>
      <dgm:t>
        <a:bodyPr/>
        <a:lstStyle/>
        <a:p>
          <a:endParaRPr lang="zh-CN" altLang="en-US"/>
        </a:p>
      </dgm:t>
    </dgm:pt>
    <dgm:pt modelId="{E0D1E5A6-F70C-4120-9588-6F3C1A5BCF0B}" cxnId="{67DDEDA7-D4E8-4722-9862-603DC46CC0F3}" type="sibTrans">
      <dgm:prSet/>
      <dgm:spPr/>
      <dgm:t>
        <a:bodyPr/>
        <a:lstStyle/>
        <a:p>
          <a:endParaRPr lang="zh-CN" altLang="en-US"/>
        </a:p>
      </dgm:t>
    </dgm:pt>
    <dgm:pt modelId="{61A52381-CF10-41E9-BC20-EEA3555897E1}">
      <dgm:prSet phldrT="[文本]"/>
      <dgm:spPr/>
      <dgm:t>
        <a:bodyPr/>
        <a:lstStyle/>
        <a:p>
          <a:r>
            <a:rPr lang="zh-CN" altLang="en-US" dirty="0"/>
            <a:t>全球一体化</a:t>
          </a:r>
          <a:endParaRPr lang="en-US" altLang="zh-CN" dirty="0"/>
        </a:p>
      </dgm:t>
    </dgm:pt>
    <dgm:pt modelId="{9ED04986-9711-4158-BD87-E20F80344221}" cxnId="{49AB52E9-2E69-4360-B620-D0724829EC91}" type="parTrans">
      <dgm:prSet/>
      <dgm:spPr/>
      <dgm:t>
        <a:bodyPr/>
        <a:lstStyle/>
        <a:p>
          <a:endParaRPr lang="zh-CN" altLang="en-US"/>
        </a:p>
      </dgm:t>
    </dgm:pt>
    <dgm:pt modelId="{B33E28FB-1312-477C-AB14-A628AF224BDB}" cxnId="{49AB52E9-2E69-4360-B620-D0724829EC91}" type="sibTrans">
      <dgm:prSet/>
      <dgm:spPr/>
      <dgm:t>
        <a:bodyPr/>
        <a:lstStyle/>
        <a:p>
          <a:endParaRPr lang="zh-CN" altLang="en-US"/>
        </a:p>
      </dgm:t>
    </dgm:pt>
    <dgm:pt modelId="{E8A487CF-ECA8-40F9-B920-30AE162F9A0D}">
      <dgm:prSet phldrT="[文本]"/>
      <dgm:spPr/>
      <dgm:t>
        <a:bodyPr/>
        <a:lstStyle/>
        <a:p>
          <a:r>
            <a:rPr lang="zh-CN" altLang="en-US" b="0" i="0" dirty="0"/>
            <a:t>建立</a:t>
          </a:r>
          <a:r>
            <a:rPr lang="zh-CN" altLang="en-US" b="1" i="0" dirty="0">
              <a:solidFill>
                <a:srgbClr val="FF0000"/>
              </a:solidFill>
            </a:rPr>
            <a:t>本地供应链体系及制造工厂（投资并购）</a:t>
          </a:r>
          <a:r>
            <a:rPr lang="zh-CN" altLang="en-US" b="0" i="0" dirty="0"/>
            <a:t>，实现本地化研产供销服体系。</a:t>
          </a:r>
          <a:endParaRPr lang="en-US" altLang="zh-CN" dirty="0"/>
        </a:p>
      </dgm:t>
    </dgm:pt>
    <dgm:pt modelId="{DD7850FC-B997-4503-BD70-2BFC6AB56F21}" cxnId="{26816FF9-EB9B-4312-93E2-97D03DCB0537}" type="parTrans">
      <dgm:prSet/>
      <dgm:spPr/>
      <dgm:t>
        <a:bodyPr/>
        <a:lstStyle/>
        <a:p>
          <a:endParaRPr lang="zh-CN" altLang="en-US"/>
        </a:p>
      </dgm:t>
    </dgm:pt>
    <dgm:pt modelId="{F2728FBA-F72A-4097-9ED8-3050D2512130}" cxnId="{26816FF9-EB9B-4312-93E2-97D03DCB0537}" type="sibTrans">
      <dgm:prSet/>
      <dgm:spPr/>
      <dgm:t>
        <a:bodyPr/>
        <a:lstStyle/>
        <a:p>
          <a:endParaRPr lang="zh-CN" altLang="en-US"/>
        </a:p>
      </dgm:t>
    </dgm:pt>
    <dgm:pt modelId="{9D1836B8-412B-4967-BB28-599D151FA187}">
      <dgm:prSet phldrT="[文本]"/>
      <dgm:spPr/>
      <dgm:t>
        <a:bodyPr/>
        <a:lstStyle/>
        <a:p>
          <a:r>
            <a:rPr lang="zh-CN" altLang="en-US" b="0" i="0" dirty="0"/>
            <a:t>建立</a:t>
          </a:r>
          <a:r>
            <a:rPr lang="zh-CN" altLang="en-US" b="1" i="0" dirty="0">
              <a:solidFill>
                <a:srgbClr val="FF0000"/>
              </a:solidFill>
            </a:rPr>
            <a:t>全球一体化运营体系</a:t>
          </a:r>
          <a:r>
            <a:rPr lang="zh-CN" altLang="en-US" b="0" i="0" dirty="0"/>
            <a:t>，管理和实现全球资源配置以及组织和流程的优化。</a:t>
          </a:r>
          <a:endParaRPr lang="en-US" altLang="zh-CN" dirty="0"/>
        </a:p>
      </dgm:t>
    </dgm:pt>
    <dgm:pt modelId="{B56D4155-A342-403E-9586-1B3194E9D078}" cxnId="{4C1AB605-241A-4CB7-986B-7A8E1D2F337F}" type="parTrans">
      <dgm:prSet/>
      <dgm:spPr/>
      <dgm:t>
        <a:bodyPr/>
        <a:lstStyle/>
        <a:p>
          <a:endParaRPr lang="zh-CN" altLang="en-US"/>
        </a:p>
      </dgm:t>
    </dgm:pt>
    <dgm:pt modelId="{4F4674F8-BBFE-4BD0-A826-3BFDC9EA5D8C}" cxnId="{4C1AB605-241A-4CB7-986B-7A8E1D2F337F}" type="sibTrans">
      <dgm:prSet/>
      <dgm:spPr/>
      <dgm:t>
        <a:bodyPr/>
        <a:lstStyle/>
        <a:p>
          <a:endParaRPr lang="zh-CN" altLang="en-US"/>
        </a:p>
      </dgm:t>
    </dgm:pt>
    <dgm:pt modelId="{F8609BB6-87E6-4D78-B644-8CF8CB98AA3F}" type="pres">
      <dgm:prSet presAssocID="{A587E96E-C10A-439D-BAA6-A6C7368EF76A}" presName="linear" presStyleCnt="0">
        <dgm:presLayoutVars>
          <dgm:animLvl val="lvl"/>
          <dgm:resizeHandles val="exact"/>
        </dgm:presLayoutVars>
      </dgm:prSet>
      <dgm:spPr/>
    </dgm:pt>
    <dgm:pt modelId="{684CDDAE-727C-41E2-AB80-A55462DC1E08}" type="pres">
      <dgm:prSet presAssocID="{6A312A7D-BAA4-4916-A4FA-9EFD85CB2216}" presName="parentText" presStyleLbl="node1" presStyleIdx="0" presStyleCnt="4">
        <dgm:presLayoutVars>
          <dgm:chMax val="0"/>
          <dgm:bulletEnabled val="1"/>
        </dgm:presLayoutVars>
      </dgm:prSet>
      <dgm:spPr/>
    </dgm:pt>
    <dgm:pt modelId="{F03CBC49-71DE-4663-BA9A-484DCF994741}" type="pres">
      <dgm:prSet presAssocID="{6A312A7D-BAA4-4916-A4FA-9EFD85CB2216}" presName="childText" presStyleLbl="revTx" presStyleIdx="0" presStyleCnt="4">
        <dgm:presLayoutVars>
          <dgm:bulletEnabled val="1"/>
        </dgm:presLayoutVars>
      </dgm:prSet>
      <dgm:spPr/>
    </dgm:pt>
    <dgm:pt modelId="{CC67576D-BC38-4C19-9C8D-6D51DBCFEB87}" type="pres">
      <dgm:prSet presAssocID="{AE93A9FA-6BBC-4F5A-8238-671493EAF754}" presName="parentText" presStyleLbl="node1" presStyleIdx="1" presStyleCnt="4">
        <dgm:presLayoutVars>
          <dgm:chMax val="0"/>
          <dgm:bulletEnabled val="1"/>
        </dgm:presLayoutVars>
      </dgm:prSet>
      <dgm:spPr/>
    </dgm:pt>
    <dgm:pt modelId="{F8B67174-4942-4C2C-8236-CACEC850EC98}" type="pres">
      <dgm:prSet presAssocID="{AE93A9FA-6BBC-4F5A-8238-671493EAF754}" presName="childText" presStyleLbl="revTx" presStyleIdx="1" presStyleCnt="4">
        <dgm:presLayoutVars>
          <dgm:bulletEnabled val="1"/>
        </dgm:presLayoutVars>
      </dgm:prSet>
      <dgm:spPr/>
    </dgm:pt>
    <dgm:pt modelId="{CE961780-0379-491D-BD8F-43149BCB53B9}" type="pres">
      <dgm:prSet presAssocID="{B6409527-19E7-41FD-9D84-5109811A22A9}" presName="parentText" presStyleLbl="node1" presStyleIdx="2" presStyleCnt="4">
        <dgm:presLayoutVars>
          <dgm:chMax val="0"/>
          <dgm:bulletEnabled val="1"/>
        </dgm:presLayoutVars>
      </dgm:prSet>
      <dgm:spPr/>
    </dgm:pt>
    <dgm:pt modelId="{D39D0EF1-D13C-4DED-BAF4-60A965AF211F}" type="pres">
      <dgm:prSet presAssocID="{B6409527-19E7-41FD-9D84-5109811A22A9}" presName="childText" presStyleLbl="revTx" presStyleIdx="2" presStyleCnt="4">
        <dgm:presLayoutVars>
          <dgm:bulletEnabled val="1"/>
        </dgm:presLayoutVars>
      </dgm:prSet>
      <dgm:spPr/>
    </dgm:pt>
    <dgm:pt modelId="{C18762F1-1CFD-406D-9D61-7FA799CA1433}" type="pres">
      <dgm:prSet presAssocID="{61A52381-CF10-41E9-BC20-EEA3555897E1}" presName="parentText" presStyleLbl="node1" presStyleIdx="3" presStyleCnt="4">
        <dgm:presLayoutVars>
          <dgm:chMax val="0"/>
          <dgm:bulletEnabled val="1"/>
        </dgm:presLayoutVars>
      </dgm:prSet>
      <dgm:spPr/>
    </dgm:pt>
    <dgm:pt modelId="{AA551820-CB39-4DAB-A4D0-1A4C29B05465}" type="pres">
      <dgm:prSet presAssocID="{61A52381-CF10-41E9-BC20-EEA3555897E1}" presName="childText" presStyleLbl="revTx" presStyleIdx="3" presStyleCnt="4">
        <dgm:presLayoutVars>
          <dgm:bulletEnabled val="1"/>
        </dgm:presLayoutVars>
      </dgm:prSet>
      <dgm:spPr/>
    </dgm:pt>
  </dgm:ptLst>
  <dgm:cxnLst>
    <dgm:cxn modelId="{4C1AB605-241A-4CB7-986B-7A8E1D2F337F}" srcId="{61A52381-CF10-41E9-BC20-EEA3555897E1}" destId="{9D1836B8-412B-4967-BB28-599D151FA187}" srcOrd="0" destOrd="0" parTransId="{B56D4155-A342-403E-9586-1B3194E9D078}" sibTransId="{4F4674F8-BBFE-4BD0-A826-3BFDC9EA5D8C}"/>
    <dgm:cxn modelId="{4E9DAE0B-2D6B-49A0-896C-D859EA6C9534}" type="presOf" srcId="{A587E96E-C10A-439D-BAA6-A6C7368EF76A}" destId="{F8609BB6-87E6-4D78-B644-8CF8CB98AA3F}" srcOrd="0" destOrd="0" presId="urn:microsoft.com/office/officeart/2005/8/layout/vList2#150"/>
    <dgm:cxn modelId="{29AA990D-8A23-4234-A50A-EA0AE428EBF5}" type="presOf" srcId="{6A312A7D-BAA4-4916-A4FA-9EFD85CB2216}" destId="{684CDDAE-727C-41E2-AB80-A55462DC1E08}" srcOrd="0" destOrd="0" presId="urn:microsoft.com/office/officeart/2005/8/layout/vList2#150"/>
    <dgm:cxn modelId="{48CC3D13-B2F8-445D-AF7C-0649FCB38E0A}" type="presOf" srcId="{61A52381-CF10-41E9-BC20-EEA3555897E1}" destId="{C18762F1-1CFD-406D-9D61-7FA799CA1433}" srcOrd="0" destOrd="0" presId="urn:microsoft.com/office/officeart/2005/8/layout/vList2#150"/>
    <dgm:cxn modelId="{38566D29-0485-442C-8DDC-FDE592ED6C6F}" type="presOf" srcId="{AE93A9FA-6BBC-4F5A-8238-671493EAF754}" destId="{CC67576D-BC38-4C19-9C8D-6D51DBCFEB87}" srcOrd="0" destOrd="0" presId="urn:microsoft.com/office/officeart/2005/8/layout/vList2#150"/>
    <dgm:cxn modelId="{6BF8AF2A-24C2-4750-9253-1599E20AE6BB}" srcId="{6A312A7D-BAA4-4916-A4FA-9EFD85CB2216}" destId="{7AA90D31-52CD-4019-84C7-D1B4E975F5EB}" srcOrd="0" destOrd="0" parTransId="{8A3F4DA7-B6B8-450F-B1AD-16EB0400ECD6}" sibTransId="{B753C37D-C7A8-4B1E-AA67-811256EB26A2}"/>
    <dgm:cxn modelId="{CDED3839-4FE4-455E-962E-1CB14D170627}" srcId="{AE93A9FA-6BBC-4F5A-8238-671493EAF754}" destId="{E081AFC8-42D9-4725-97A0-6DE0863C6534}" srcOrd="0" destOrd="0" parTransId="{12D26C81-657F-4C10-AFA0-2D76273841BA}" sibTransId="{D1CA62E9-481C-41CC-B9AF-015AA5C3C10E}"/>
    <dgm:cxn modelId="{0A3B6645-2566-43AC-B378-15170A6AB806}" type="presOf" srcId="{B6409527-19E7-41FD-9D84-5109811A22A9}" destId="{CE961780-0379-491D-BD8F-43149BCB53B9}" srcOrd="0" destOrd="0" presId="urn:microsoft.com/office/officeart/2005/8/layout/vList2#150"/>
    <dgm:cxn modelId="{09DE7653-994C-402E-A241-6BAC24D3D288}" srcId="{A587E96E-C10A-439D-BAA6-A6C7368EF76A}" destId="{6A312A7D-BAA4-4916-A4FA-9EFD85CB2216}" srcOrd="0" destOrd="0" parTransId="{27A2940E-EE37-4C35-BCC6-D617BAF5143C}" sibTransId="{F43C87AC-E37E-4627-B4B5-9BCB907C3910}"/>
    <dgm:cxn modelId="{0C197678-AA02-4C61-A330-C8445D759A4D}" type="presOf" srcId="{9D1836B8-412B-4967-BB28-599D151FA187}" destId="{AA551820-CB39-4DAB-A4D0-1A4C29B05465}" srcOrd="0" destOrd="0" presId="urn:microsoft.com/office/officeart/2005/8/layout/vList2#150"/>
    <dgm:cxn modelId="{D291CD79-40DF-4DBF-80C1-4822DB5D2F71}" srcId="{A587E96E-C10A-439D-BAA6-A6C7368EF76A}" destId="{AE93A9FA-6BBC-4F5A-8238-671493EAF754}" srcOrd="1" destOrd="0" parTransId="{A56F72F4-5943-4E50-A33B-5093BD69DA1A}" sibTransId="{93434460-5BAF-4A13-BA8A-62CCF434B897}"/>
    <dgm:cxn modelId="{A526CE93-2348-44D7-9B58-3037FBF04A2D}" type="presOf" srcId="{E8A487CF-ECA8-40F9-B920-30AE162F9A0D}" destId="{D39D0EF1-D13C-4DED-BAF4-60A965AF211F}" srcOrd="0" destOrd="0" presId="urn:microsoft.com/office/officeart/2005/8/layout/vList2#150"/>
    <dgm:cxn modelId="{67DDEDA7-D4E8-4722-9862-603DC46CC0F3}" srcId="{A587E96E-C10A-439D-BAA6-A6C7368EF76A}" destId="{B6409527-19E7-41FD-9D84-5109811A22A9}" srcOrd="2" destOrd="0" parTransId="{530D18E4-3822-4DCE-9B33-34EBB746E86E}" sibTransId="{E0D1E5A6-F70C-4120-9588-6F3C1A5BCF0B}"/>
    <dgm:cxn modelId="{2157A0AC-3598-4F48-A4AC-B441EC831E17}" type="presOf" srcId="{E081AFC8-42D9-4725-97A0-6DE0863C6534}" destId="{F8B67174-4942-4C2C-8236-CACEC850EC98}" srcOrd="0" destOrd="0" presId="urn:microsoft.com/office/officeart/2005/8/layout/vList2#150"/>
    <dgm:cxn modelId="{DE4ABFD1-942B-4098-9714-2436C10BF682}" type="presOf" srcId="{7AA90D31-52CD-4019-84C7-D1B4E975F5EB}" destId="{F03CBC49-71DE-4663-BA9A-484DCF994741}" srcOrd="0" destOrd="0" presId="urn:microsoft.com/office/officeart/2005/8/layout/vList2#150"/>
    <dgm:cxn modelId="{49AB52E9-2E69-4360-B620-D0724829EC91}" srcId="{A587E96E-C10A-439D-BAA6-A6C7368EF76A}" destId="{61A52381-CF10-41E9-BC20-EEA3555897E1}" srcOrd="3" destOrd="0" parTransId="{9ED04986-9711-4158-BD87-E20F80344221}" sibTransId="{B33E28FB-1312-477C-AB14-A628AF224BDB}"/>
    <dgm:cxn modelId="{26816FF9-EB9B-4312-93E2-97D03DCB0537}" srcId="{B6409527-19E7-41FD-9D84-5109811A22A9}" destId="{E8A487CF-ECA8-40F9-B920-30AE162F9A0D}" srcOrd="0" destOrd="0" parTransId="{DD7850FC-B997-4503-BD70-2BFC6AB56F21}" sibTransId="{F2728FBA-F72A-4097-9ED8-3050D2512130}"/>
    <dgm:cxn modelId="{EAB971B1-69BF-4D46-9B6C-88941F08FDAD}" type="presParOf" srcId="{F8609BB6-87E6-4D78-B644-8CF8CB98AA3F}" destId="{684CDDAE-727C-41E2-AB80-A55462DC1E08}" srcOrd="0" destOrd="0" presId="urn:microsoft.com/office/officeart/2005/8/layout/vList2#150"/>
    <dgm:cxn modelId="{36ACF62A-05A5-4791-B3DD-810348445D74}" type="presParOf" srcId="{F8609BB6-87E6-4D78-B644-8CF8CB98AA3F}" destId="{F03CBC49-71DE-4663-BA9A-484DCF994741}" srcOrd="1" destOrd="0" presId="urn:microsoft.com/office/officeart/2005/8/layout/vList2#150"/>
    <dgm:cxn modelId="{9132E12B-5754-448E-86A8-E8D37AEAD8F8}" type="presParOf" srcId="{F8609BB6-87E6-4D78-B644-8CF8CB98AA3F}" destId="{CC67576D-BC38-4C19-9C8D-6D51DBCFEB87}" srcOrd="2" destOrd="0" presId="urn:microsoft.com/office/officeart/2005/8/layout/vList2#150"/>
    <dgm:cxn modelId="{F281E85B-E77B-49E0-9064-2E935A3D16AB}" type="presParOf" srcId="{F8609BB6-87E6-4D78-B644-8CF8CB98AA3F}" destId="{F8B67174-4942-4C2C-8236-CACEC850EC98}" srcOrd="3" destOrd="0" presId="urn:microsoft.com/office/officeart/2005/8/layout/vList2#150"/>
    <dgm:cxn modelId="{BFB154A6-B45F-49DF-A5DE-2CDC91095F06}" type="presParOf" srcId="{F8609BB6-87E6-4D78-B644-8CF8CB98AA3F}" destId="{CE961780-0379-491D-BD8F-43149BCB53B9}" srcOrd="4" destOrd="0" presId="urn:microsoft.com/office/officeart/2005/8/layout/vList2#150"/>
    <dgm:cxn modelId="{6B3BCBE3-CACC-4FA5-ABE6-76C389196543}" type="presParOf" srcId="{F8609BB6-87E6-4D78-B644-8CF8CB98AA3F}" destId="{D39D0EF1-D13C-4DED-BAF4-60A965AF211F}" srcOrd="5" destOrd="0" presId="urn:microsoft.com/office/officeart/2005/8/layout/vList2#150"/>
    <dgm:cxn modelId="{44BA14B6-5C7C-427E-B2D2-1E49F5913587}" type="presParOf" srcId="{F8609BB6-87E6-4D78-B644-8CF8CB98AA3F}" destId="{C18762F1-1CFD-406D-9D61-7FA799CA1433}" srcOrd="6" destOrd="0" presId="urn:microsoft.com/office/officeart/2005/8/layout/vList2#150"/>
    <dgm:cxn modelId="{0F4DDB3B-F62A-41FA-BAC1-5F4C12803034}" type="presParOf" srcId="{F8609BB6-87E6-4D78-B644-8CF8CB98AA3F}" destId="{AA551820-CB39-4DAB-A4D0-1A4C29B05465}" srcOrd="7" destOrd="0" presId="urn:microsoft.com/office/officeart/2005/8/layout/vList2#15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D085E4-8671-4048-AD88-EE0309C1CFA0}" type="doc">
      <dgm:prSet loTypeId="urn:microsoft.com/office/officeart/2008/layout/VerticalCurvedList#1" loCatId="list" qsTypeId="urn:microsoft.com/office/officeart/2005/8/quickstyle/simple5#1" qsCatId="simple" csTypeId="urn:microsoft.com/office/officeart/2005/8/colors/colorful3#1" csCatId="colorful" phldr="1"/>
      <dgm:spPr/>
      <dgm:t>
        <a:bodyPr/>
        <a:lstStyle/>
        <a:p>
          <a:endParaRPr lang="zh-CN" altLang="en-US"/>
        </a:p>
      </dgm:t>
    </dgm:pt>
    <dgm:pt modelId="{551A801D-4CDB-42C7-A6C3-B08D703A4D87}">
      <dgm:prSet phldrT="[文本]" custT="1"/>
      <dgm:spPr/>
      <dgm:t>
        <a:bodyPr/>
        <a:lstStyle/>
        <a:p>
          <a:r>
            <a:rPr lang="zh-CN" altLang="en-US" sz="1800" b="1" dirty="0">
              <a:latin typeface="微软雅黑" panose="020B0503020204020204" charset="-122"/>
              <a:ea typeface="微软雅黑" panose="020B0503020204020204" charset="-122"/>
            </a:rPr>
            <a:t>整体规划，分布实施</a:t>
          </a:r>
        </a:p>
      </dgm:t>
    </dgm:pt>
    <dgm:pt modelId="{64633CF6-6F9E-4F52-8A18-3140EACD4ACD}" cxnId="{542B849F-CFE6-46AF-9A2D-B5739831C5FB}" type="parTrans">
      <dgm:prSet/>
      <dgm:spPr/>
      <dgm:t>
        <a:bodyPr/>
        <a:lstStyle/>
        <a:p>
          <a:endParaRPr lang="zh-CN" altLang="en-US" sz="1800" b="1">
            <a:latin typeface="微软雅黑" panose="020B0503020204020204" charset="-122"/>
            <a:ea typeface="微软雅黑" panose="020B0503020204020204" charset="-122"/>
          </a:endParaRPr>
        </a:p>
      </dgm:t>
    </dgm:pt>
    <dgm:pt modelId="{0B29F540-B900-4EEE-B85B-77594E220428}" cxnId="{542B849F-CFE6-46AF-9A2D-B5739831C5FB}" type="sibTrans">
      <dgm:prSet/>
      <dgm:spPr/>
      <dgm:t>
        <a:bodyPr/>
        <a:lstStyle/>
        <a:p>
          <a:endParaRPr lang="zh-CN" altLang="en-US" sz="1800" b="1">
            <a:latin typeface="微软雅黑" panose="020B0503020204020204" charset="-122"/>
            <a:ea typeface="微软雅黑" panose="020B0503020204020204" charset="-122"/>
          </a:endParaRPr>
        </a:p>
      </dgm:t>
    </dgm:pt>
    <dgm:pt modelId="{C2FD052D-F6F8-4B2B-9E4D-89D2DF52AD11}">
      <dgm:prSet phldrT="[文本]" custT="1"/>
      <dgm:spPr/>
      <dgm:t>
        <a:bodyPr/>
        <a:lstStyle/>
        <a:p>
          <a:r>
            <a:rPr lang="zh-CN" altLang="en-US" sz="1800" b="1" dirty="0">
              <a:latin typeface="微软雅黑" panose="020B0503020204020204" charset="-122"/>
              <a:ea typeface="微软雅黑" panose="020B0503020204020204" charset="-122"/>
            </a:rPr>
            <a:t>统一平台，集中部署</a:t>
          </a:r>
        </a:p>
      </dgm:t>
    </dgm:pt>
    <dgm:pt modelId="{214F7D09-2923-4613-BA21-8F4B02D75529}" cxnId="{B64C5A37-6FCE-437D-BDA1-90648D19AA0D}" type="parTrans">
      <dgm:prSet/>
      <dgm:spPr/>
      <dgm:t>
        <a:bodyPr/>
        <a:lstStyle/>
        <a:p>
          <a:endParaRPr lang="zh-CN" altLang="en-US" sz="1800" b="1">
            <a:latin typeface="微软雅黑" panose="020B0503020204020204" charset="-122"/>
            <a:ea typeface="微软雅黑" panose="020B0503020204020204" charset="-122"/>
          </a:endParaRPr>
        </a:p>
      </dgm:t>
    </dgm:pt>
    <dgm:pt modelId="{27D54318-A0A0-4A08-B154-CCA8D43D07CD}" cxnId="{B64C5A37-6FCE-437D-BDA1-90648D19AA0D}" type="sibTrans">
      <dgm:prSet/>
      <dgm:spPr/>
      <dgm:t>
        <a:bodyPr/>
        <a:lstStyle/>
        <a:p>
          <a:endParaRPr lang="zh-CN" altLang="en-US" sz="1800" b="1">
            <a:latin typeface="微软雅黑" panose="020B0503020204020204" charset="-122"/>
            <a:ea typeface="微软雅黑" panose="020B0503020204020204" charset="-122"/>
          </a:endParaRPr>
        </a:p>
      </dgm:t>
    </dgm:pt>
    <dgm:pt modelId="{D22C8052-4F32-4F2D-8C4B-ABD6E075ABC6}">
      <dgm:prSet phldrT="[文本]" custT="1"/>
      <dgm:spPr/>
      <dgm:t>
        <a:bodyPr/>
        <a:lstStyle/>
        <a:p>
          <a:r>
            <a:rPr lang="zh-CN" altLang="en-US" sz="1800" b="1" dirty="0">
              <a:latin typeface="微软雅黑" panose="020B0503020204020204" charset="-122"/>
              <a:ea typeface="微软雅黑" panose="020B0503020204020204" charset="-122"/>
            </a:rPr>
            <a:t>合作建设，自主运营</a:t>
          </a:r>
        </a:p>
      </dgm:t>
    </dgm:pt>
    <dgm:pt modelId="{63823614-56F9-4DF8-B7B4-8F18AA9D8618}" cxnId="{7516D6EB-EC83-429C-B5FB-4DB8F280765E}" type="parTrans">
      <dgm:prSet/>
      <dgm:spPr/>
      <dgm:t>
        <a:bodyPr/>
        <a:lstStyle/>
        <a:p>
          <a:endParaRPr lang="zh-CN" altLang="en-US" sz="1800" b="1">
            <a:latin typeface="微软雅黑" panose="020B0503020204020204" charset="-122"/>
            <a:ea typeface="微软雅黑" panose="020B0503020204020204" charset="-122"/>
          </a:endParaRPr>
        </a:p>
      </dgm:t>
    </dgm:pt>
    <dgm:pt modelId="{2426AC70-3376-46BD-82C2-962931A3EB46}" cxnId="{7516D6EB-EC83-429C-B5FB-4DB8F280765E}" type="sibTrans">
      <dgm:prSet/>
      <dgm:spPr/>
      <dgm:t>
        <a:bodyPr/>
        <a:lstStyle/>
        <a:p>
          <a:endParaRPr lang="zh-CN" altLang="en-US" sz="1800" b="1">
            <a:latin typeface="微软雅黑" panose="020B0503020204020204" charset="-122"/>
            <a:ea typeface="微软雅黑" panose="020B0503020204020204" charset="-122"/>
          </a:endParaRPr>
        </a:p>
      </dgm:t>
    </dgm:pt>
    <dgm:pt modelId="{9E96DCD7-B103-4D35-97BD-C1C83DF8F3C2}">
      <dgm:prSet phldrT="[文本]" custT="1"/>
      <dgm:spPr/>
      <dgm:t>
        <a:bodyPr/>
        <a:lstStyle/>
        <a:p>
          <a:r>
            <a:rPr lang="zh-CN" altLang="en-US" sz="1800" b="1" dirty="0">
              <a:latin typeface="微软雅黑" panose="020B0503020204020204" charset="-122"/>
              <a:ea typeface="微软雅黑" panose="020B0503020204020204" charset="-122"/>
            </a:rPr>
            <a:t>数据引导业务变革</a:t>
          </a:r>
        </a:p>
      </dgm:t>
    </dgm:pt>
    <dgm:pt modelId="{6EB45646-F707-4E57-9C56-A02BBD662AFC}" cxnId="{06BD2E27-C620-423B-B579-0722D3FB9AAE}" type="parTrans">
      <dgm:prSet/>
      <dgm:spPr/>
      <dgm:t>
        <a:bodyPr/>
        <a:lstStyle/>
        <a:p>
          <a:endParaRPr lang="zh-CN" altLang="en-US" sz="1800" b="1">
            <a:latin typeface="微软雅黑" panose="020B0503020204020204" charset="-122"/>
            <a:ea typeface="微软雅黑" panose="020B0503020204020204" charset="-122"/>
          </a:endParaRPr>
        </a:p>
      </dgm:t>
    </dgm:pt>
    <dgm:pt modelId="{2E7CC35A-0C2A-4D42-9E6E-2A486BB2B43B}" cxnId="{06BD2E27-C620-423B-B579-0722D3FB9AAE}" type="sibTrans">
      <dgm:prSet/>
      <dgm:spPr/>
      <dgm:t>
        <a:bodyPr/>
        <a:lstStyle/>
        <a:p>
          <a:endParaRPr lang="zh-CN" altLang="en-US" sz="1800" b="1">
            <a:latin typeface="微软雅黑" panose="020B0503020204020204" charset="-122"/>
            <a:ea typeface="微软雅黑" panose="020B0503020204020204" charset="-122"/>
          </a:endParaRPr>
        </a:p>
      </dgm:t>
    </dgm:pt>
    <dgm:pt modelId="{DB5CD860-97D9-4639-8BCC-48353367AC46}" type="pres">
      <dgm:prSet presAssocID="{95D085E4-8671-4048-AD88-EE0309C1CFA0}" presName="Name0" presStyleCnt="0">
        <dgm:presLayoutVars>
          <dgm:chMax val="7"/>
          <dgm:chPref val="7"/>
          <dgm:dir/>
        </dgm:presLayoutVars>
      </dgm:prSet>
      <dgm:spPr/>
    </dgm:pt>
    <dgm:pt modelId="{48DBB807-84D4-478E-849E-44C6081CF501}" type="pres">
      <dgm:prSet presAssocID="{95D085E4-8671-4048-AD88-EE0309C1CFA0}" presName="Name1" presStyleCnt="0"/>
      <dgm:spPr/>
    </dgm:pt>
    <dgm:pt modelId="{E84204F4-687D-463D-954D-CD442E4EC3E3}" type="pres">
      <dgm:prSet presAssocID="{95D085E4-8671-4048-AD88-EE0309C1CFA0}" presName="cycle" presStyleCnt="0"/>
      <dgm:spPr/>
    </dgm:pt>
    <dgm:pt modelId="{72343F70-35A1-46F3-96CC-6ED7F882A610}" type="pres">
      <dgm:prSet presAssocID="{95D085E4-8671-4048-AD88-EE0309C1CFA0}" presName="srcNode" presStyleLbl="node1" presStyleIdx="0" presStyleCnt="4"/>
      <dgm:spPr/>
    </dgm:pt>
    <dgm:pt modelId="{F4BEF0FD-B44A-4091-B756-BDDEED211158}" type="pres">
      <dgm:prSet presAssocID="{95D085E4-8671-4048-AD88-EE0309C1CFA0}" presName="conn" presStyleLbl="parChTrans1D2" presStyleIdx="0" presStyleCnt="1"/>
      <dgm:spPr/>
    </dgm:pt>
    <dgm:pt modelId="{F7B7BBA7-D365-41C4-B07B-B7AE648EC6D8}" type="pres">
      <dgm:prSet presAssocID="{95D085E4-8671-4048-AD88-EE0309C1CFA0}" presName="extraNode" presStyleLbl="node1" presStyleIdx="0" presStyleCnt="4"/>
      <dgm:spPr/>
    </dgm:pt>
    <dgm:pt modelId="{26273E16-A1FF-4F43-9027-3A1942E4CC75}" type="pres">
      <dgm:prSet presAssocID="{95D085E4-8671-4048-AD88-EE0309C1CFA0}" presName="dstNode" presStyleLbl="node1" presStyleIdx="0" presStyleCnt="4"/>
      <dgm:spPr/>
    </dgm:pt>
    <dgm:pt modelId="{FD49D5DA-81F2-4ACF-8314-E56B985F02C7}" type="pres">
      <dgm:prSet presAssocID="{551A801D-4CDB-42C7-A6C3-B08D703A4D87}" presName="text_1" presStyleLbl="node1" presStyleIdx="0" presStyleCnt="4">
        <dgm:presLayoutVars>
          <dgm:bulletEnabled val="1"/>
        </dgm:presLayoutVars>
      </dgm:prSet>
      <dgm:spPr/>
    </dgm:pt>
    <dgm:pt modelId="{E0DB8B71-8C17-4AE8-8DA7-BCF9824F6988}" type="pres">
      <dgm:prSet presAssocID="{551A801D-4CDB-42C7-A6C3-B08D703A4D87}" presName="accent_1" presStyleCnt="0"/>
      <dgm:spPr/>
    </dgm:pt>
    <dgm:pt modelId="{46CED6C8-FCB7-41A7-A408-A6BA60F7DB8B}" type="pres">
      <dgm:prSet presAssocID="{551A801D-4CDB-42C7-A6C3-B08D703A4D87}" presName="accentRepeatNode" presStyleLbl="solidFgAcc1" presStyleIdx="0" presStyleCnt="4"/>
      <dgm:spPr/>
    </dgm:pt>
    <dgm:pt modelId="{67516E4F-1578-491A-8746-4912EE449300}" type="pres">
      <dgm:prSet presAssocID="{C2FD052D-F6F8-4B2B-9E4D-89D2DF52AD11}" presName="text_2" presStyleLbl="node1" presStyleIdx="1" presStyleCnt="4">
        <dgm:presLayoutVars>
          <dgm:bulletEnabled val="1"/>
        </dgm:presLayoutVars>
      </dgm:prSet>
      <dgm:spPr/>
    </dgm:pt>
    <dgm:pt modelId="{5FEE4184-22FB-42EE-A719-A3804AB9F176}" type="pres">
      <dgm:prSet presAssocID="{C2FD052D-F6F8-4B2B-9E4D-89D2DF52AD11}" presName="accent_2" presStyleCnt="0"/>
      <dgm:spPr/>
    </dgm:pt>
    <dgm:pt modelId="{A4B7EFDA-90DF-45A9-8A8F-EC549DF77A6E}" type="pres">
      <dgm:prSet presAssocID="{C2FD052D-F6F8-4B2B-9E4D-89D2DF52AD11}" presName="accentRepeatNode" presStyleLbl="solidFgAcc1" presStyleIdx="1" presStyleCnt="4"/>
      <dgm:spPr/>
    </dgm:pt>
    <dgm:pt modelId="{92B0AB2D-DA74-4D2E-AE41-CBD2B3BBDC14}" type="pres">
      <dgm:prSet presAssocID="{D22C8052-4F32-4F2D-8C4B-ABD6E075ABC6}" presName="text_3" presStyleLbl="node1" presStyleIdx="2" presStyleCnt="4">
        <dgm:presLayoutVars>
          <dgm:bulletEnabled val="1"/>
        </dgm:presLayoutVars>
      </dgm:prSet>
      <dgm:spPr/>
    </dgm:pt>
    <dgm:pt modelId="{D1110B05-2EF9-416C-86E6-99EB646F7B7D}" type="pres">
      <dgm:prSet presAssocID="{D22C8052-4F32-4F2D-8C4B-ABD6E075ABC6}" presName="accent_3" presStyleCnt="0"/>
      <dgm:spPr/>
    </dgm:pt>
    <dgm:pt modelId="{A0E54C46-0FE1-4470-9AB3-3BE5CF9B6AC5}" type="pres">
      <dgm:prSet presAssocID="{D22C8052-4F32-4F2D-8C4B-ABD6E075ABC6}" presName="accentRepeatNode" presStyleLbl="solidFgAcc1" presStyleIdx="2" presStyleCnt="4"/>
      <dgm:spPr/>
    </dgm:pt>
    <dgm:pt modelId="{9C1A4605-4985-4842-9ECC-31509DFE9B8B}" type="pres">
      <dgm:prSet presAssocID="{9E96DCD7-B103-4D35-97BD-C1C83DF8F3C2}" presName="text_4" presStyleLbl="node1" presStyleIdx="3" presStyleCnt="4" custLinFactNeighborX="396" custLinFactNeighborY="2843">
        <dgm:presLayoutVars>
          <dgm:bulletEnabled val="1"/>
        </dgm:presLayoutVars>
      </dgm:prSet>
      <dgm:spPr/>
    </dgm:pt>
    <dgm:pt modelId="{F31DB77C-D765-438F-BE83-1FA4E1E4F73B}" type="pres">
      <dgm:prSet presAssocID="{9E96DCD7-B103-4D35-97BD-C1C83DF8F3C2}" presName="accent_4" presStyleCnt="0"/>
      <dgm:spPr/>
    </dgm:pt>
    <dgm:pt modelId="{503822B9-9DB1-43C0-8E47-7FF509C3957F}" type="pres">
      <dgm:prSet presAssocID="{9E96DCD7-B103-4D35-97BD-C1C83DF8F3C2}" presName="accentRepeatNode" presStyleLbl="solidFgAcc1" presStyleIdx="3" presStyleCnt="4"/>
      <dgm:spPr/>
    </dgm:pt>
  </dgm:ptLst>
  <dgm:cxnLst>
    <dgm:cxn modelId="{06BD2E27-C620-423B-B579-0722D3FB9AAE}" srcId="{95D085E4-8671-4048-AD88-EE0309C1CFA0}" destId="{9E96DCD7-B103-4D35-97BD-C1C83DF8F3C2}" srcOrd="3" destOrd="0" parTransId="{6EB45646-F707-4E57-9C56-A02BBD662AFC}" sibTransId="{2E7CC35A-0C2A-4D42-9E6E-2A486BB2B43B}"/>
    <dgm:cxn modelId="{B64C5A37-6FCE-437D-BDA1-90648D19AA0D}" srcId="{95D085E4-8671-4048-AD88-EE0309C1CFA0}" destId="{C2FD052D-F6F8-4B2B-9E4D-89D2DF52AD11}" srcOrd="1" destOrd="0" parTransId="{214F7D09-2923-4613-BA21-8F4B02D75529}" sibTransId="{27D54318-A0A0-4A08-B154-CCA8D43D07CD}"/>
    <dgm:cxn modelId="{F0063743-D806-46E1-80C7-F032A1248917}" type="presOf" srcId="{D22C8052-4F32-4F2D-8C4B-ABD6E075ABC6}" destId="{92B0AB2D-DA74-4D2E-AE41-CBD2B3BBDC14}" srcOrd="0" destOrd="0" presId="urn:microsoft.com/office/officeart/2008/layout/VerticalCurvedList#1"/>
    <dgm:cxn modelId="{C5D8FB65-CDA1-4079-8916-09CCD63F7792}" type="presOf" srcId="{551A801D-4CDB-42C7-A6C3-B08D703A4D87}" destId="{FD49D5DA-81F2-4ACF-8314-E56B985F02C7}" srcOrd="0" destOrd="0" presId="urn:microsoft.com/office/officeart/2008/layout/VerticalCurvedList#1"/>
    <dgm:cxn modelId="{C0D62F5A-F94A-4E1B-9509-84513261AEA4}" type="presOf" srcId="{0B29F540-B900-4EEE-B85B-77594E220428}" destId="{F4BEF0FD-B44A-4091-B756-BDDEED211158}" srcOrd="0" destOrd="0" presId="urn:microsoft.com/office/officeart/2008/layout/VerticalCurvedList#1"/>
    <dgm:cxn modelId="{2F992B9C-9968-484A-B6F4-9D05D44C4131}" type="presOf" srcId="{9E96DCD7-B103-4D35-97BD-C1C83DF8F3C2}" destId="{9C1A4605-4985-4842-9ECC-31509DFE9B8B}" srcOrd="0" destOrd="0" presId="urn:microsoft.com/office/officeart/2008/layout/VerticalCurvedList#1"/>
    <dgm:cxn modelId="{542B849F-CFE6-46AF-9A2D-B5739831C5FB}" srcId="{95D085E4-8671-4048-AD88-EE0309C1CFA0}" destId="{551A801D-4CDB-42C7-A6C3-B08D703A4D87}" srcOrd="0" destOrd="0" parTransId="{64633CF6-6F9E-4F52-8A18-3140EACD4ACD}" sibTransId="{0B29F540-B900-4EEE-B85B-77594E220428}"/>
    <dgm:cxn modelId="{713453A6-C17E-463A-886D-6C4D1CAF94E8}" type="presOf" srcId="{C2FD052D-F6F8-4B2B-9E4D-89D2DF52AD11}" destId="{67516E4F-1578-491A-8746-4912EE449300}" srcOrd="0" destOrd="0" presId="urn:microsoft.com/office/officeart/2008/layout/VerticalCurvedList#1"/>
    <dgm:cxn modelId="{202D14BB-D36B-49B2-B5A4-1DD0AFCB6E11}" type="presOf" srcId="{95D085E4-8671-4048-AD88-EE0309C1CFA0}" destId="{DB5CD860-97D9-4639-8BCC-48353367AC46}" srcOrd="0" destOrd="0" presId="urn:microsoft.com/office/officeart/2008/layout/VerticalCurvedList#1"/>
    <dgm:cxn modelId="{7516D6EB-EC83-429C-B5FB-4DB8F280765E}" srcId="{95D085E4-8671-4048-AD88-EE0309C1CFA0}" destId="{D22C8052-4F32-4F2D-8C4B-ABD6E075ABC6}" srcOrd="2" destOrd="0" parTransId="{63823614-56F9-4DF8-B7B4-8F18AA9D8618}" sibTransId="{2426AC70-3376-46BD-82C2-962931A3EB46}"/>
    <dgm:cxn modelId="{F2771822-5AAF-41D9-807C-842F77F07590}" type="presParOf" srcId="{DB5CD860-97D9-4639-8BCC-48353367AC46}" destId="{48DBB807-84D4-478E-849E-44C6081CF501}" srcOrd="0" destOrd="0" presId="urn:microsoft.com/office/officeart/2008/layout/VerticalCurvedList#1"/>
    <dgm:cxn modelId="{06ECCF4B-51F5-43AE-9C7E-3FDC5D2CA965}" type="presParOf" srcId="{48DBB807-84D4-478E-849E-44C6081CF501}" destId="{E84204F4-687D-463D-954D-CD442E4EC3E3}" srcOrd="0" destOrd="0" presId="urn:microsoft.com/office/officeart/2008/layout/VerticalCurvedList#1"/>
    <dgm:cxn modelId="{628F8637-68FA-45D9-9EB6-80882C5E140E}" type="presParOf" srcId="{E84204F4-687D-463D-954D-CD442E4EC3E3}" destId="{72343F70-35A1-46F3-96CC-6ED7F882A610}" srcOrd="0" destOrd="0" presId="urn:microsoft.com/office/officeart/2008/layout/VerticalCurvedList#1"/>
    <dgm:cxn modelId="{63667FA2-47B2-4719-B86A-125C83211F6A}" type="presParOf" srcId="{E84204F4-687D-463D-954D-CD442E4EC3E3}" destId="{F4BEF0FD-B44A-4091-B756-BDDEED211158}" srcOrd="1" destOrd="0" presId="urn:microsoft.com/office/officeart/2008/layout/VerticalCurvedList#1"/>
    <dgm:cxn modelId="{6441D4A0-A82C-4CC5-93E3-5B1274C41184}" type="presParOf" srcId="{E84204F4-687D-463D-954D-CD442E4EC3E3}" destId="{F7B7BBA7-D365-41C4-B07B-B7AE648EC6D8}" srcOrd="2" destOrd="0" presId="urn:microsoft.com/office/officeart/2008/layout/VerticalCurvedList#1"/>
    <dgm:cxn modelId="{7A8E85BE-9750-4FAC-AF27-E127904C8E22}" type="presParOf" srcId="{E84204F4-687D-463D-954D-CD442E4EC3E3}" destId="{26273E16-A1FF-4F43-9027-3A1942E4CC75}" srcOrd="3" destOrd="0" presId="urn:microsoft.com/office/officeart/2008/layout/VerticalCurvedList#1"/>
    <dgm:cxn modelId="{553A2513-3D96-427E-B6CA-D1100B65E1FA}" type="presParOf" srcId="{48DBB807-84D4-478E-849E-44C6081CF501}" destId="{FD49D5DA-81F2-4ACF-8314-E56B985F02C7}" srcOrd="1" destOrd="0" presId="urn:microsoft.com/office/officeart/2008/layout/VerticalCurvedList#1"/>
    <dgm:cxn modelId="{32E6EC41-A1D5-4EE9-B5E0-FB68359C78FB}" type="presParOf" srcId="{48DBB807-84D4-478E-849E-44C6081CF501}" destId="{E0DB8B71-8C17-4AE8-8DA7-BCF9824F6988}" srcOrd="2" destOrd="0" presId="urn:microsoft.com/office/officeart/2008/layout/VerticalCurvedList#1"/>
    <dgm:cxn modelId="{29CF9B51-009B-4F98-8238-828AB0F5D297}" type="presParOf" srcId="{E0DB8B71-8C17-4AE8-8DA7-BCF9824F6988}" destId="{46CED6C8-FCB7-41A7-A408-A6BA60F7DB8B}" srcOrd="0" destOrd="0" presId="urn:microsoft.com/office/officeart/2008/layout/VerticalCurvedList#1"/>
    <dgm:cxn modelId="{00468558-FC02-43A9-95BA-823E1B2733CC}" type="presParOf" srcId="{48DBB807-84D4-478E-849E-44C6081CF501}" destId="{67516E4F-1578-491A-8746-4912EE449300}" srcOrd="3" destOrd="0" presId="urn:microsoft.com/office/officeart/2008/layout/VerticalCurvedList#1"/>
    <dgm:cxn modelId="{D9BB3D86-1E7B-4903-8626-669B7D5140B0}" type="presParOf" srcId="{48DBB807-84D4-478E-849E-44C6081CF501}" destId="{5FEE4184-22FB-42EE-A719-A3804AB9F176}" srcOrd="4" destOrd="0" presId="urn:microsoft.com/office/officeart/2008/layout/VerticalCurvedList#1"/>
    <dgm:cxn modelId="{B4D613BE-D08C-41B4-8E26-43752D54806A}" type="presParOf" srcId="{5FEE4184-22FB-42EE-A719-A3804AB9F176}" destId="{A4B7EFDA-90DF-45A9-8A8F-EC549DF77A6E}" srcOrd="0" destOrd="0" presId="urn:microsoft.com/office/officeart/2008/layout/VerticalCurvedList#1"/>
    <dgm:cxn modelId="{BE38163C-B47D-4A7B-8C17-C6944DC142F8}" type="presParOf" srcId="{48DBB807-84D4-478E-849E-44C6081CF501}" destId="{92B0AB2D-DA74-4D2E-AE41-CBD2B3BBDC14}" srcOrd="5" destOrd="0" presId="urn:microsoft.com/office/officeart/2008/layout/VerticalCurvedList#1"/>
    <dgm:cxn modelId="{04DF8D79-3E34-48E0-9A0A-F3DFCF07B820}" type="presParOf" srcId="{48DBB807-84D4-478E-849E-44C6081CF501}" destId="{D1110B05-2EF9-416C-86E6-99EB646F7B7D}" srcOrd="6" destOrd="0" presId="urn:microsoft.com/office/officeart/2008/layout/VerticalCurvedList#1"/>
    <dgm:cxn modelId="{46033F7A-99AC-4546-BE04-6D11432C371C}" type="presParOf" srcId="{D1110B05-2EF9-416C-86E6-99EB646F7B7D}" destId="{A0E54C46-0FE1-4470-9AB3-3BE5CF9B6AC5}" srcOrd="0" destOrd="0" presId="urn:microsoft.com/office/officeart/2008/layout/VerticalCurvedList#1"/>
    <dgm:cxn modelId="{A1C44225-E1E3-4576-89DE-E0A1CFD5CC11}" type="presParOf" srcId="{48DBB807-84D4-478E-849E-44C6081CF501}" destId="{9C1A4605-4985-4842-9ECC-31509DFE9B8B}" srcOrd="7" destOrd="0" presId="urn:microsoft.com/office/officeart/2008/layout/VerticalCurvedList#1"/>
    <dgm:cxn modelId="{D8878CEC-384F-4636-A066-9951E691462F}" type="presParOf" srcId="{48DBB807-84D4-478E-849E-44C6081CF501}" destId="{F31DB77C-D765-438F-BE83-1FA4E1E4F73B}" srcOrd="8" destOrd="0" presId="urn:microsoft.com/office/officeart/2008/layout/VerticalCurvedList#1"/>
    <dgm:cxn modelId="{D29F964F-3404-44A9-8680-DE67D9E2DA04}" type="presParOf" srcId="{F31DB77C-D765-438F-BE83-1FA4E1E4F73B}" destId="{503822B9-9DB1-43C0-8E47-7FF509C3957F}"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A2AF31-8E13-45DA-A291-7F2A6DE2054A}" type="doc">
      <dgm:prSet loTypeId="urn:microsoft.com/office/officeart/2005/8/layout/hProcess11#1" loCatId="process" qsTypeId="urn:microsoft.com/office/officeart/2005/8/quickstyle/3d1#2" qsCatId="3D" csTypeId="urn:microsoft.com/office/officeart/2005/8/colors/colorful1#2" csCatId="colorful" phldr="1"/>
      <dgm:spPr/>
      <dgm:t>
        <a:bodyPr/>
        <a:lstStyle/>
        <a:p>
          <a:endParaRPr lang="zh-CN" altLang="en-US"/>
        </a:p>
      </dgm:t>
    </dgm:pt>
    <dgm:pt modelId="{1D3A481F-7142-4AE2-A27E-0AD156195925}">
      <dgm:prSet phldrT="[文本]" custT="1"/>
      <dgm:spPr/>
      <dgm:t>
        <a:bodyPr/>
        <a:lstStyle/>
        <a:p>
          <a:r>
            <a:rPr lang="zh-CN" altLang="en-US" sz="1200" b="1" dirty="0">
              <a:latin typeface="微软雅黑" panose="020B0503020204020204" charset="-122"/>
              <a:ea typeface="微软雅黑" panose="020B0503020204020204" charset="-122"/>
            </a:rPr>
            <a:t>易飞</a:t>
          </a:r>
          <a:r>
            <a:rPr lang="en-US" altLang="zh-CN" sz="1200" b="1" dirty="0">
              <a:latin typeface="微软雅黑" panose="020B0503020204020204" charset="-122"/>
              <a:ea typeface="微软雅黑" panose="020B0503020204020204" charset="-122"/>
            </a:rPr>
            <a:t>6.0</a:t>
          </a:r>
        </a:p>
        <a:p>
          <a:r>
            <a:rPr lang="zh-CN" altLang="en-US" sz="1100" b="1" dirty="0">
              <a:latin typeface="微软雅黑" panose="020B0503020204020204" charset="-122"/>
              <a:ea typeface="微软雅黑" panose="020B0503020204020204" charset="-122"/>
            </a:rPr>
            <a:t>库存、采购</a:t>
          </a:r>
          <a:endParaRPr lang="en-US" altLang="zh-CN" sz="1100" b="1" dirty="0">
            <a:latin typeface="微软雅黑" panose="020B0503020204020204" charset="-122"/>
            <a:ea typeface="微软雅黑" panose="020B0503020204020204" charset="-122"/>
          </a:endParaRPr>
        </a:p>
        <a:p>
          <a:r>
            <a:rPr lang="zh-CN" altLang="en-US" sz="1100" b="1" dirty="0">
              <a:latin typeface="微软雅黑" panose="020B0503020204020204" charset="-122"/>
              <a:ea typeface="微软雅黑" panose="020B0503020204020204" charset="-122"/>
            </a:rPr>
            <a:t>用友</a:t>
          </a:r>
          <a:endParaRPr lang="en-US" altLang="zh-CN" sz="1100" b="1" dirty="0">
            <a:latin typeface="微软雅黑" panose="020B0503020204020204" charset="-122"/>
            <a:ea typeface="微软雅黑" panose="020B0503020204020204" charset="-122"/>
          </a:endParaRPr>
        </a:p>
        <a:p>
          <a:r>
            <a:rPr lang="zh-CN" altLang="en-US" sz="1100" b="1" dirty="0">
              <a:latin typeface="微软雅黑" panose="020B0503020204020204" charset="-122"/>
              <a:ea typeface="微软雅黑" panose="020B0503020204020204" charset="-122"/>
            </a:rPr>
            <a:t>总账</a:t>
          </a:r>
        </a:p>
      </dgm:t>
    </dgm:pt>
    <dgm:pt modelId="{3A9EE1BD-A43D-4FB4-AB3A-819FCE9DD518}" cxnId="{8701051F-6738-4386-BE26-12EE6E9AE124}" type="parTrans">
      <dgm:prSet/>
      <dgm:spPr/>
      <dgm:t>
        <a:bodyPr/>
        <a:lstStyle/>
        <a:p>
          <a:endParaRPr lang="zh-CN" altLang="en-US" sz="1200">
            <a:latin typeface="微软雅黑" panose="020B0503020204020204" charset="-122"/>
            <a:ea typeface="微软雅黑" panose="020B0503020204020204" charset="-122"/>
          </a:endParaRPr>
        </a:p>
      </dgm:t>
    </dgm:pt>
    <dgm:pt modelId="{A2DD96AF-08EA-4EE1-ACB7-48A2A5B6809C}" cxnId="{8701051F-6738-4386-BE26-12EE6E9AE124}" type="sibTrans">
      <dgm:prSet/>
      <dgm:spPr/>
      <dgm:t>
        <a:bodyPr/>
        <a:lstStyle/>
        <a:p>
          <a:endParaRPr lang="zh-CN" altLang="en-US" sz="1200">
            <a:latin typeface="微软雅黑" panose="020B0503020204020204" charset="-122"/>
            <a:ea typeface="微软雅黑" panose="020B0503020204020204" charset="-122"/>
          </a:endParaRPr>
        </a:p>
      </dgm:t>
    </dgm:pt>
    <dgm:pt modelId="{AEEF85FC-D22A-40B3-9A47-C974EE01DD10}">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集团</a:t>
          </a:r>
          <a:r>
            <a:rPr lang="en-US" altLang="en-US" sz="1200" b="1" dirty="0">
              <a:latin typeface="微软雅黑" panose="020B0503020204020204" charset="-122"/>
              <a:ea typeface="微软雅黑" panose="020B0503020204020204" charset="-122"/>
            </a:rPr>
            <a:t>ERP</a:t>
          </a:r>
          <a:r>
            <a:rPr lang="zh-CN" altLang="en-US" sz="1200" b="1" dirty="0">
              <a:latin typeface="微软雅黑" panose="020B0503020204020204" charset="-122"/>
              <a:ea typeface="微软雅黑" panose="020B0503020204020204" charset="-122"/>
            </a:rPr>
            <a:t>实施</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项目管理、销售、采购、生产、应收、应付、总账、固定资产</a:t>
          </a:r>
          <a:endParaRPr lang="en-US" altLang="zh-CN" sz="1200" b="1" dirty="0">
            <a:latin typeface="微软雅黑" panose="020B0503020204020204" charset="-122"/>
            <a:ea typeface="微软雅黑" panose="020B0503020204020204" charset="-122"/>
          </a:endParaRPr>
        </a:p>
        <a:p>
          <a:pPr marL="0" marR="0" indent="0" defTabSz="914400" eaLnBrk="1" fontAlgn="auto" latinLnBrk="0" hangingPunct="1">
            <a:lnSpc>
              <a:spcPct val="100000"/>
            </a:lnSpc>
            <a:spcBef>
              <a:spcPts val="0"/>
            </a:spcBef>
            <a:spcAft>
              <a:spcPts val="0"/>
            </a:spcAft>
            <a:buClrTx/>
            <a:buSzTx/>
            <a:buFontTx/>
            <a:buNone/>
          </a:pPr>
          <a:endParaRPr lang="en-US" altLang="zh-CN" sz="1200" b="1" dirty="0">
            <a:latin typeface="微软雅黑" panose="020B0503020204020204" charset="-122"/>
            <a:ea typeface="微软雅黑" panose="020B0503020204020204" charset="-122"/>
          </a:endParaRPr>
        </a:p>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确定未来</a:t>
          </a:r>
          <a:r>
            <a:rPr lang="en-US" altLang="zh-CN" sz="1200" b="1" dirty="0">
              <a:latin typeface="微软雅黑" panose="020B0503020204020204" charset="-122"/>
              <a:ea typeface="微软雅黑" panose="020B0503020204020204" charset="-122"/>
            </a:rPr>
            <a:t>5</a:t>
          </a:r>
          <a:r>
            <a:rPr lang="zh-CN" altLang="en-US" sz="1200" b="1" dirty="0">
              <a:latin typeface="微软雅黑" panose="020B0503020204020204" charset="-122"/>
              <a:ea typeface="微软雅黑" panose="020B0503020204020204" charset="-122"/>
            </a:rPr>
            <a:t>年信息化蓝图</a:t>
          </a:r>
          <a:endParaRPr lang="en-US" altLang="zh-CN" sz="1200" b="1" dirty="0">
            <a:latin typeface="微软雅黑" panose="020B0503020204020204" charset="-122"/>
            <a:ea typeface="微软雅黑" panose="020B0503020204020204" charset="-122"/>
          </a:endParaRPr>
        </a:p>
        <a:p>
          <a:pPr marL="0" marR="0" indent="0" defTabSz="914400" eaLnBrk="1" fontAlgn="auto" latinLnBrk="0" hangingPunct="1">
            <a:lnSpc>
              <a:spcPct val="100000"/>
            </a:lnSpc>
            <a:spcBef>
              <a:spcPts val="0"/>
            </a:spcBef>
            <a:spcAft>
              <a:spcPts val="0"/>
            </a:spcAft>
            <a:buClrTx/>
            <a:buSzTx/>
            <a:buFontTx/>
            <a:buNone/>
          </a:pPr>
          <a:endParaRPr lang="en-US" altLang="zh-CN" sz="1100" dirty="0">
            <a:latin typeface="微软雅黑" panose="020B0503020204020204" charset="-122"/>
            <a:ea typeface="微软雅黑" panose="020B0503020204020204" charset="-122"/>
          </a:endParaRPr>
        </a:p>
      </dgm:t>
    </dgm:pt>
    <dgm:pt modelId="{3E56AFDE-1C40-4CF6-9B44-2F6399C9017C}" cxnId="{2D714DC3-0288-4499-B7AD-5C932E1FBB05}" type="parTrans">
      <dgm:prSet/>
      <dgm:spPr/>
      <dgm:t>
        <a:bodyPr/>
        <a:lstStyle/>
        <a:p>
          <a:endParaRPr lang="zh-CN" altLang="en-US" sz="1200">
            <a:latin typeface="微软雅黑" panose="020B0503020204020204" charset="-122"/>
            <a:ea typeface="微软雅黑" panose="020B0503020204020204" charset="-122"/>
          </a:endParaRPr>
        </a:p>
      </dgm:t>
    </dgm:pt>
    <dgm:pt modelId="{21203564-EC85-4A0F-B513-A8BC883D5C10}" cxnId="{2D714DC3-0288-4499-B7AD-5C932E1FBB05}" type="sibTrans">
      <dgm:prSet/>
      <dgm:spPr/>
      <dgm:t>
        <a:bodyPr/>
        <a:lstStyle/>
        <a:p>
          <a:endParaRPr lang="zh-CN" altLang="en-US" sz="1200">
            <a:latin typeface="微软雅黑" panose="020B0503020204020204" charset="-122"/>
            <a:ea typeface="微软雅黑" panose="020B0503020204020204" charset="-122"/>
          </a:endParaRPr>
        </a:p>
      </dgm:t>
    </dgm:pt>
    <dgm:pt modelId="{2592D818-517F-466B-B015-2796F0F68B05}">
      <dgm:prSet phldrT="[文本]" custT="1"/>
      <dgm:spPr/>
      <dgm:t>
        <a:bodyPr/>
        <a:lstStyle/>
        <a:p>
          <a:pPr defTabSz="533400">
            <a:lnSpc>
              <a:spcPct val="90000"/>
            </a:lnSpc>
            <a:spcBef>
              <a:spcPct val="0"/>
            </a:spcBef>
            <a:spcAft>
              <a:spcPct val="35000"/>
            </a:spcAft>
          </a:pPr>
          <a:r>
            <a:rPr lang="zh-CN" altLang="en-US" sz="1200" b="1" dirty="0">
              <a:latin typeface="微软雅黑" panose="020B0503020204020204" charset="-122"/>
              <a:ea typeface="微软雅黑" panose="020B0503020204020204" charset="-122"/>
            </a:rPr>
            <a:t>鼎捷</a:t>
          </a:r>
          <a:r>
            <a:rPr lang="en-US" altLang="zh-CN" sz="1200" b="1" dirty="0">
              <a:latin typeface="微软雅黑" panose="020B0503020204020204" charset="-122"/>
              <a:ea typeface="微软雅黑" panose="020B0503020204020204" charset="-122"/>
            </a:rPr>
            <a:t>CRM</a:t>
          </a:r>
        </a:p>
        <a:p>
          <a:pPr defTabSz="533400">
            <a:lnSpc>
              <a:spcPct val="90000"/>
            </a:lnSpc>
            <a:spcBef>
              <a:spcPct val="0"/>
            </a:spcBef>
            <a:spcAft>
              <a:spcPct val="35000"/>
            </a:spcAft>
          </a:pPr>
          <a:r>
            <a:rPr lang="zh-CN" altLang="en-US" sz="1200" b="1" dirty="0">
              <a:latin typeface="微软雅黑" panose="020B0503020204020204" charset="-122"/>
              <a:ea typeface="微软雅黑" panose="020B0503020204020204" charset="-122"/>
            </a:rPr>
            <a:t>销售过程管理</a:t>
          </a:r>
          <a:endParaRPr lang="en-US" altLang="zh-CN" sz="1200" b="1" dirty="0">
            <a:latin typeface="微软雅黑" panose="020B0503020204020204" charset="-122"/>
            <a:ea typeface="微软雅黑" panose="020B0503020204020204" charset="-122"/>
          </a:endParaRPr>
        </a:p>
        <a:p>
          <a:pPr defTabSz="533400">
            <a:lnSpc>
              <a:spcPct val="90000"/>
            </a:lnSpc>
            <a:spcBef>
              <a:spcPct val="0"/>
            </a:spcBef>
            <a:spcAft>
              <a:spcPct val="35000"/>
            </a:spcAft>
          </a:pPr>
          <a:r>
            <a:rPr lang="zh-CN" altLang="en-US" sz="1200" b="1" dirty="0">
              <a:latin typeface="微软雅黑" panose="020B0503020204020204" charset="-122"/>
              <a:ea typeface="微软雅黑" panose="020B0503020204020204" charset="-122"/>
            </a:rPr>
            <a:t>售后服务</a:t>
          </a:r>
          <a:endParaRPr lang="en-US" altLang="zh-CN" sz="1200" b="1" dirty="0">
            <a:latin typeface="微软雅黑" panose="020B0503020204020204" charset="-122"/>
            <a:ea typeface="微软雅黑" panose="020B0503020204020204" charset="-122"/>
          </a:endParaRPr>
        </a:p>
        <a:p>
          <a:pPr defTabSz="533400">
            <a:lnSpc>
              <a:spcPct val="90000"/>
            </a:lnSpc>
            <a:spcBef>
              <a:spcPct val="0"/>
            </a:spcBef>
            <a:spcAft>
              <a:spcPct val="35000"/>
            </a:spcAft>
          </a:pPr>
          <a:r>
            <a:rPr lang="en-US" altLang="zh-CN" sz="1200" b="1" dirty="0">
              <a:latin typeface="微软雅黑" panose="020B0503020204020204" charset="-122"/>
              <a:ea typeface="微软雅黑" panose="020B0503020204020204" charset="-122"/>
            </a:rPr>
            <a:t>OA</a:t>
          </a:r>
          <a:r>
            <a:rPr lang="zh-CN" altLang="en-US" sz="1200" b="1" dirty="0">
              <a:latin typeface="微软雅黑" panose="020B0503020204020204" charset="-122"/>
              <a:ea typeface="微软雅黑" panose="020B0503020204020204" charset="-122"/>
            </a:rPr>
            <a:t>系统更新换代</a:t>
          </a:r>
          <a:endParaRPr lang="en-US" altLang="zh-CN" sz="1200" b="1" dirty="0">
            <a:latin typeface="微软雅黑" panose="020B0503020204020204" charset="-122"/>
            <a:ea typeface="微软雅黑" panose="020B0503020204020204" charset="-122"/>
          </a:endParaRPr>
        </a:p>
        <a:p>
          <a:pPr defTabSz="533400">
            <a:lnSpc>
              <a:spcPct val="90000"/>
            </a:lnSpc>
            <a:spcBef>
              <a:spcPct val="0"/>
            </a:spcBef>
            <a:spcAft>
              <a:spcPct val="35000"/>
            </a:spcAft>
          </a:pPr>
          <a:endParaRPr lang="en-US" altLang="zh-CN" sz="1200" b="1" dirty="0">
            <a:latin typeface="微软雅黑" panose="020B0503020204020204" charset="-122"/>
            <a:ea typeface="微软雅黑" panose="020B0503020204020204" charset="-122"/>
          </a:endParaRPr>
        </a:p>
      </dgm:t>
    </dgm:pt>
    <dgm:pt modelId="{1EF4563C-58A6-4F89-8A2A-33506B7E872D}" cxnId="{94452C68-BF47-44AA-8030-80AC5ED6D798}" type="parTrans">
      <dgm:prSet/>
      <dgm:spPr/>
      <dgm:t>
        <a:bodyPr/>
        <a:lstStyle/>
        <a:p>
          <a:endParaRPr lang="zh-CN" altLang="en-US" sz="1200">
            <a:latin typeface="微软雅黑" panose="020B0503020204020204" charset="-122"/>
            <a:ea typeface="微软雅黑" panose="020B0503020204020204" charset="-122"/>
          </a:endParaRPr>
        </a:p>
      </dgm:t>
    </dgm:pt>
    <dgm:pt modelId="{4AD006D4-6BB2-4E09-B8B9-F5CC3E152F47}" cxnId="{94452C68-BF47-44AA-8030-80AC5ED6D798}" type="sibTrans">
      <dgm:prSet/>
      <dgm:spPr/>
      <dgm:t>
        <a:bodyPr/>
        <a:lstStyle/>
        <a:p>
          <a:endParaRPr lang="zh-CN" altLang="en-US" sz="1200">
            <a:latin typeface="微软雅黑" panose="020B0503020204020204" charset="-122"/>
            <a:ea typeface="微软雅黑" panose="020B0503020204020204" charset="-122"/>
          </a:endParaRPr>
        </a:p>
      </dgm:t>
    </dgm:pt>
    <dgm:pt modelId="{B18E871F-1635-4CA5-94B8-A730F7F5F934}">
      <dgm:prSet phldrT="[文本]" custT="1"/>
      <dgm:spPr/>
      <dgm:t>
        <a:bodyPr/>
        <a:lstStyle/>
        <a:p>
          <a:endParaRPr lang="en-US" altLang="zh-CN" sz="1100" dirty="0">
            <a:latin typeface="微软雅黑" panose="020B0503020204020204" charset="-122"/>
            <a:ea typeface="微软雅黑" panose="020B0503020204020204" charset="-122"/>
          </a:endParaRPr>
        </a:p>
      </dgm:t>
    </dgm:pt>
    <dgm:pt modelId="{8F0C3FCE-550A-4B79-8D11-248C723D2B6C}" cxnId="{0DEF5C03-F1BF-4682-9BF7-CD495641ACC6}" type="parTrans">
      <dgm:prSet/>
      <dgm:spPr/>
      <dgm:t>
        <a:bodyPr/>
        <a:lstStyle/>
        <a:p>
          <a:endParaRPr lang="zh-CN" altLang="en-US" sz="1600"/>
        </a:p>
      </dgm:t>
    </dgm:pt>
    <dgm:pt modelId="{BD4F8DCF-4B5F-46AD-8D4C-81C76A1C7605}" cxnId="{0DEF5C03-F1BF-4682-9BF7-CD495641ACC6}" type="sibTrans">
      <dgm:prSet/>
      <dgm:spPr/>
      <dgm:t>
        <a:bodyPr/>
        <a:lstStyle/>
        <a:p>
          <a:endParaRPr lang="zh-CN" altLang="en-US" sz="1600"/>
        </a:p>
      </dgm:t>
    </dgm:pt>
    <dgm:pt modelId="{A890B673-6B2D-4707-AE2B-DA260BF03715}">
      <dgm:prSet phldrT="[文本]" custT="1"/>
      <dgm:spPr/>
      <dgm:t>
        <a:bodyPr/>
        <a:lstStyle/>
        <a:p>
          <a:endParaRPr lang="en-US" altLang="zh-CN" sz="1100" dirty="0">
            <a:latin typeface="微软雅黑" panose="020B0503020204020204" charset="-122"/>
            <a:ea typeface="微软雅黑" panose="020B0503020204020204" charset="-122"/>
          </a:endParaRPr>
        </a:p>
      </dgm:t>
    </dgm:pt>
    <dgm:pt modelId="{C3DAB3C3-CBBC-48C3-9BC8-BF95AF1BD536}" cxnId="{1E572BEE-9940-48B7-AC68-1F804D6B04AA}" type="parTrans">
      <dgm:prSet/>
      <dgm:spPr/>
      <dgm:t>
        <a:bodyPr/>
        <a:lstStyle/>
        <a:p>
          <a:endParaRPr lang="zh-CN" altLang="en-US"/>
        </a:p>
      </dgm:t>
    </dgm:pt>
    <dgm:pt modelId="{9267015D-80B7-443A-9505-62188C4691C1}" cxnId="{1E572BEE-9940-48B7-AC68-1F804D6B04AA}" type="sibTrans">
      <dgm:prSet/>
      <dgm:spPr/>
      <dgm:t>
        <a:bodyPr/>
        <a:lstStyle/>
        <a:p>
          <a:endParaRPr lang="zh-CN" altLang="en-US"/>
        </a:p>
      </dgm:t>
    </dgm:pt>
    <dgm:pt modelId="{322874F4-2C39-432B-860C-F2F2E0956999}">
      <dgm:prSet phldrT="[文本]" custT="1"/>
      <dgm:spPr/>
      <dgm:t>
        <a:bodyPr/>
        <a:lstStyle/>
        <a:p>
          <a:r>
            <a:rPr lang="zh-CN" altLang="en-US" sz="1200" b="1" dirty="0">
              <a:latin typeface="微软雅黑" panose="020B0503020204020204" charset="-122"/>
              <a:ea typeface="微软雅黑" panose="020B0503020204020204" charset="-122"/>
            </a:rPr>
            <a:t>易飞</a:t>
          </a:r>
          <a:r>
            <a:rPr lang="en-US" altLang="zh-CN" sz="1200" b="1" dirty="0">
              <a:latin typeface="微软雅黑" panose="020B0503020204020204" charset="-122"/>
              <a:ea typeface="微软雅黑" panose="020B0503020204020204" charset="-122"/>
            </a:rPr>
            <a:t>ERP 8.0</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库存、采购、</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生产、应付</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神州数码</a:t>
          </a:r>
          <a:r>
            <a:rPr lang="en-US" altLang="zh-CN" sz="1200" b="1" dirty="0">
              <a:latin typeface="微软雅黑" panose="020B0503020204020204" charset="-122"/>
              <a:ea typeface="微软雅黑" panose="020B0503020204020204" charset="-122"/>
            </a:rPr>
            <a:t>PDM</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品号、</a:t>
          </a:r>
          <a:r>
            <a:rPr lang="en-US" altLang="zh-CN" sz="1200" b="1" dirty="0">
              <a:latin typeface="微软雅黑" panose="020B0503020204020204" charset="-122"/>
              <a:ea typeface="微软雅黑" panose="020B0503020204020204" charset="-122"/>
            </a:rPr>
            <a:t>BOM</a:t>
          </a:r>
        </a:p>
        <a:p>
          <a:r>
            <a:rPr lang="zh-CN" altLang="en-US" sz="1200" b="1" dirty="0">
              <a:latin typeface="微软雅黑" panose="020B0503020204020204" charset="-122"/>
              <a:ea typeface="微软雅黑" panose="020B0503020204020204" charset="-122"/>
            </a:rPr>
            <a:t>天马</a:t>
          </a:r>
          <a:r>
            <a:rPr lang="en-US" altLang="zh-CN" sz="1200" b="1" dirty="0">
              <a:latin typeface="微软雅黑" panose="020B0503020204020204" charset="-122"/>
              <a:ea typeface="微软雅黑" panose="020B0503020204020204" charset="-122"/>
            </a:rPr>
            <a:t>CRM</a:t>
          </a:r>
          <a:br>
            <a:rPr lang="en-US" altLang="zh-CN" sz="1200" b="1" dirty="0">
              <a:latin typeface="微软雅黑" panose="020B0503020204020204" charset="-122"/>
              <a:ea typeface="微软雅黑" panose="020B0503020204020204" charset="-122"/>
            </a:rPr>
          </a:br>
          <a:r>
            <a:rPr lang="zh-CN" altLang="en-US" sz="1200" b="1" dirty="0">
              <a:latin typeface="微软雅黑" panose="020B0503020204020204" charset="-122"/>
              <a:ea typeface="微软雅黑" panose="020B0503020204020204" charset="-122"/>
            </a:rPr>
            <a:t>销售过程管理</a:t>
          </a:r>
          <a:endParaRPr lang="zh-CN" altLang="en-US" sz="1100" b="1" dirty="0">
            <a:latin typeface="微软雅黑" panose="020B0503020204020204" charset="-122"/>
            <a:ea typeface="微软雅黑" panose="020B0503020204020204" charset="-122"/>
          </a:endParaRPr>
        </a:p>
      </dgm:t>
    </dgm:pt>
    <dgm:pt modelId="{CC26DEAC-E6F5-4453-B555-9FE6CBCB74B0}" cxnId="{F001F259-A259-4CA4-9240-27751D122BE2}" type="sibTrans">
      <dgm:prSet/>
      <dgm:spPr/>
      <dgm:t>
        <a:bodyPr/>
        <a:lstStyle/>
        <a:p>
          <a:endParaRPr lang="zh-CN" altLang="en-US" sz="1600"/>
        </a:p>
      </dgm:t>
    </dgm:pt>
    <dgm:pt modelId="{DEE2B9C6-CDEC-43B1-AB36-72AB308019A4}" cxnId="{F001F259-A259-4CA4-9240-27751D122BE2}" type="parTrans">
      <dgm:prSet/>
      <dgm:spPr/>
      <dgm:t>
        <a:bodyPr/>
        <a:lstStyle/>
        <a:p>
          <a:endParaRPr lang="zh-CN" altLang="en-US" sz="1600"/>
        </a:p>
      </dgm:t>
    </dgm:pt>
    <dgm:pt modelId="{1DD258B4-1143-4C22-A0BE-45EA2CE4BF70}" type="pres">
      <dgm:prSet presAssocID="{78A2AF31-8E13-45DA-A291-7F2A6DE2054A}" presName="Name0" presStyleCnt="0">
        <dgm:presLayoutVars>
          <dgm:dir/>
          <dgm:resizeHandles val="exact"/>
        </dgm:presLayoutVars>
      </dgm:prSet>
      <dgm:spPr/>
    </dgm:pt>
    <dgm:pt modelId="{741DBFE8-6A7A-469C-A5D6-9FA97A59BDD6}" type="pres">
      <dgm:prSet presAssocID="{78A2AF31-8E13-45DA-A291-7F2A6DE2054A}" presName="arrow" presStyleLbl="bgShp" presStyleIdx="0" presStyleCnt="1" custAng="0" custScaleY="52805"/>
      <dgm:spPr/>
    </dgm:pt>
    <dgm:pt modelId="{A63D3377-2A00-40B7-AA66-7DB9F6DB5479}" type="pres">
      <dgm:prSet presAssocID="{78A2AF31-8E13-45DA-A291-7F2A6DE2054A}" presName="points" presStyleCnt="0"/>
      <dgm:spPr/>
    </dgm:pt>
    <dgm:pt modelId="{6A130F23-096A-4D44-943B-552DA8797ED2}" type="pres">
      <dgm:prSet presAssocID="{1D3A481F-7142-4AE2-A27E-0AD156195925}" presName="compositeA" presStyleCnt="0"/>
      <dgm:spPr/>
    </dgm:pt>
    <dgm:pt modelId="{B2B07ECC-370B-48C6-A968-9A702EE24A4C}" type="pres">
      <dgm:prSet presAssocID="{1D3A481F-7142-4AE2-A27E-0AD156195925}" presName="textA" presStyleLbl="revTx" presStyleIdx="0" presStyleCnt="6">
        <dgm:presLayoutVars>
          <dgm:bulletEnabled val="1"/>
        </dgm:presLayoutVars>
      </dgm:prSet>
      <dgm:spPr/>
    </dgm:pt>
    <dgm:pt modelId="{07D2689B-E571-4790-A859-2ECCF238BCE0}" type="pres">
      <dgm:prSet presAssocID="{1D3A481F-7142-4AE2-A27E-0AD156195925}" presName="circleA" presStyleLbl="node1" presStyleIdx="0" presStyleCnt="6"/>
      <dgm:spPr/>
    </dgm:pt>
    <dgm:pt modelId="{9096D557-33AB-4BF5-A338-DA33047F9698}" type="pres">
      <dgm:prSet presAssocID="{1D3A481F-7142-4AE2-A27E-0AD156195925}" presName="spaceA" presStyleCnt="0"/>
      <dgm:spPr/>
    </dgm:pt>
    <dgm:pt modelId="{115CBC8B-D1E5-4805-BB1E-F436AB6582ED}" type="pres">
      <dgm:prSet presAssocID="{A2DD96AF-08EA-4EE1-ACB7-48A2A5B6809C}" presName="space" presStyleCnt="0"/>
      <dgm:spPr/>
    </dgm:pt>
    <dgm:pt modelId="{4CF744FC-5B8D-4273-A621-213E9E075794}" type="pres">
      <dgm:prSet presAssocID="{322874F4-2C39-432B-860C-F2F2E0956999}" presName="compositeB" presStyleCnt="0"/>
      <dgm:spPr/>
    </dgm:pt>
    <dgm:pt modelId="{7E475125-2CF9-427B-B74D-DC70E2C2E9D5}" type="pres">
      <dgm:prSet presAssocID="{322874F4-2C39-432B-860C-F2F2E0956999}" presName="textB" presStyleLbl="revTx" presStyleIdx="1" presStyleCnt="6" custScaleX="148770" custLinFactNeighborX="-41312" custLinFactNeighborY="-2563">
        <dgm:presLayoutVars>
          <dgm:bulletEnabled val="1"/>
        </dgm:presLayoutVars>
      </dgm:prSet>
      <dgm:spPr/>
    </dgm:pt>
    <dgm:pt modelId="{95EE2553-26D4-4362-BD71-34AA8850067A}" type="pres">
      <dgm:prSet presAssocID="{322874F4-2C39-432B-860C-F2F2E0956999}" presName="circleB" presStyleLbl="node1" presStyleIdx="1" presStyleCnt="6" custLinFactX="-464" custLinFactNeighborX="-100000" custLinFactNeighborY="0"/>
      <dgm:spPr/>
    </dgm:pt>
    <dgm:pt modelId="{CDB4D647-9BED-4353-916E-B7D1DE2EAA75}" type="pres">
      <dgm:prSet presAssocID="{322874F4-2C39-432B-860C-F2F2E0956999}" presName="spaceB" presStyleCnt="0"/>
      <dgm:spPr/>
    </dgm:pt>
    <dgm:pt modelId="{0A6D0414-BD18-4F09-98B9-9F73484A8147}" type="pres">
      <dgm:prSet presAssocID="{CC26DEAC-E6F5-4453-B555-9FE6CBCB74B0}" presName="space" presStyleCnt="0"/>
      <dgm:spPr/>
    </dgm:pt>
    <dgm:pt modelId="{A439B1DA-871B-4042-B2E3-B4F4303CC33B}" type="pres">
      <dgm:prSet presAssocID="{AEEF85FC-D22A-40B3-9A47-C974EE01DD10}" presName="compositeA" presStyleCnt="0"/>
      <dgm:spPr/>
    </dgm:pt>
    <dgm:pt modelId="{4D06F884-04F3-441C-BCEE-9E096739D914}" type="pres">
      <dgm:prSet presAssocID="{AEEF85FC-D22A-40B3-9A47-C974EE01DD10}" presName="textA" presStyleLbl="revTx" presStyleIdx="2" presStyleCnt="6" custScaleX="142930" custLinFactNeighborX="-68680" custLinFactNeighborY="1927">
        <dgm:presLayoutVars>
          <dgm:bulletEnabled val="1"/>
        </dgm:presLayoutVars>
      </dgm:prSet>
      <dgm:spPr/>
    </dgm:pt>
    <dgm:pt modelId="{7296D15A-BC3E-46CD-A217-6D0FF90D94DB}" type="pres">
      <dgm:prSet presAssocID="{AEEF85FC-D22A-40B3-9A47-C974EE01DD10}" presName="circleA" presStyleLbl="node1" presStyleIdx="2" presStyleCnt="6" custLinFactX="-95988" custLinFactNeighborX="-100000" custLinFactNeighborY="0"/>
      <dgm:spPr/>
    </dgm:pt>
    <dgm:pt modelId="{433E871B-A873-4DE0-90C7-EFF8544188EE}" type="pres">
      <dgm:prSet presAssocID="{AEEF85FC-D22A-40B3-9A47-C974EE01DD10}" presName="spaceA" presStyleCnt="0"/>
      <dgm:spPr/>
    </dgm:pt>
    <dgm:pt modelId="{906BDB22-3796-471E-85F4-41237F06028C}" type="pres">
      <dgm:prSet presAssocID="{21203564-EC85-4A0F-B513-A8BC883D5C10}" presName="space" presStyleCnt="0"/>
      <dgm:spPr/>
    </dgm:pt>
    <dgm:pt modelId="{C66F4650-7229-4F01-92B0-7A950FCB34FF}" type="pres">
      <dgm:prSet presAssocID="{2592D818-517F-466B-B015-2796F0F68B05}" presName="compositeB" presStyleCnt="0"/>
      <dgm:spPr/>
    </dgm:pt>
    <dgm:pt modelId="{24023845-F45F-41D3-BC28-DC84D6688F8D}" type="pres">
      <dgm:prSet presAssocID="{2592D818-517F-466B-B015-2796F0F68B05}" presName="textB" presStyleLbl="revTx" presStyleIdx="3" presStyleCnt="6" custScaleX="116572" custLinFactX="-6625" custLinFactNeighborX="-100000" custLinFactNeighborY="-2136">
        <dgm:presLayoutVars>
          <dgm:bulletEnabled val="1"/>
        </dgm:presLayoutVars>
      </dgm:prSet>
      <dgm:spPr/>
    </dgm:pt>
    <dgm:pt modelId="{41B3C551-ECC2-4087-A70E-AAFC46E41A82}" type="pres">
      <dgm:prSet presAssocID="{2592D818-517F-466B-B015-2796F0F68B05}" presName="circleB" presStyleLbl="node1" presStyleIdx="3" presStyleCnt="6" custLinFactX="-107658" custLinFactNeighborX="-200000" custLinFactNeighborY="-640"/>
      <dgm:spPr/>
    </dgm:pt>
    <dgm:pt modelId="{B5EBE42C-781A-426A-85BD-529E7F50DF17}" type="pres">
      <dgm:prSet presAssocID="{2592D818-517F-466B-B015-2796F0F68B05}" presName="spaceB" presStyleCnt="0"/>
      <dgm:spPr/>
    </dgm:pt>
    <dgm:pt modelId="{18AB3211-368D-4852-B3FA-2C65999A8A5D}" type="pres">
      <dgm:prSet presAssocID="{4AD006D4-6BB2-4E09-B8B9-F5CC3E152F47}" presName="space" presStyleCnt="0"/>
      <dgm:spPr/>
    </dgm:pt>
    <dgm:pt modelId="{4064A06E-16D4-424A-9B8A-D259E5C33667}" type="pres">
      <dgm:prSet presAssocID="{B18E871F-1635-4CA5-94B8-A730F7F5F934}" presName="compositeA" presStyleCnt="0"/>
      <dgm:spPr/>
    </dgm:pt>
    <dgm:pt modelId="{A7B78590-17F3-40AD-A439-5E4CA96A9CB9}" type="pres">
      <dgm:prSet presAssocID="{B18E871F-1635-4CA5-94B8-A730F7F5F934}" presName="textA" presStyleLbl="revTx" presStyleIdx="4" presStyleCnt="6">
        <dgm:presLayoutVars>
          <dgm:bulletEnabled val="1"/>
        </dgm:presLayoutVars>
      </dgm:prSet>
      <dgm:spPr/>
    </dgm:pt>
    <dgm:pt modelId="{C448D2C6-0925-45EF-921F-C9D76A8B1828}" type="pres">
      <dgm:prSet presAssocID="{B18E871F-1635-4CA5-94B8-A730F7F5F934}" presName="circleA" presStyleLbl="node1" presStyleIdx="4" presStyleCnt="6" custLinFactX="-196411" custLinFactNeighborX="-200000" custLinFactNeighborY="-742"/>
      <dgm:spPr/>
    </dgm:pt>
    <dgm:pt modelId="{1AD57B5D-3154-4A57-ACDE-51D3A88E06BE}" type="pres">
      <dgm:prSet presAssocID="{B18E871F-1635-4CA5-94B8-A730F7F5F934}" presName="spaceA" presStyleCnt="0"/>
      <dgm:spPr/>
    </dgm:pt>
    <dgm:pt modelId="{266DD34F-A9BB-4B56-8867-9F58CCCBC88D}" type="pres">
      <dgm:prSet presAssocID="{BD4F8DCF-4B5F-46AD-8D4C-81C76A1C7605}" presName="space" presStyleCnt="0"/>
      <dgm:spPr/>
    </dgm:pt>
    <dgm:pt modelId="{C0C1FEC6-4B41-49EE-B46B-013E85ED331C}" type="pres">
      <dgm:prSet presAssocID="{A890B673-6B2D-4707-AE2B-DA260BF03715}" presName="compositeB" presStyleCnt="0"/>
      <dgm:spPr/>
    </dgm:pt>
    <dgm:pt modelId="{BC588EED-F838-4351-A6BC-6F0CA36311C7}" type="pres">
      <dgm:prSet presAssocID="{A890B673-6B2D-4707-AE2B-DA260BF03715}" presName="textB" presStyleLbl="revTx" presStyleIdx="5" presStyleCnt="6">
        <dgm:presLayoutVars>
          <dgm:bulletEnabled val="1"/>
        </dgm:presLayoutVars>
      </dgm:prSet>
      <dgm:spPr/>
    </dgm:pt>
    <dgm:pt modelId="{FD7A40CE-9374-4F9D-87EE-6794DAAB9454}" type="pres">
      <dgm:prSet presAssocID="{A890B673-6B2D-4707-AE2B-DA260BF03715}" presName="circleB" presStyleLbl="node1" presStyleIdx="5" presStyleCnt="6" custLinFactX="-200000" custLinFactNeighborX="-266141" custLinFactNeighborY="-507"/>
      <dgm:spPr/>
    </dgm:pt>
    <dgm:pt modelId="{03A348F1-DE0E-4092-B6B8-569A1EC052EB}" type="pres">
      <dgm:prSet presAssocID="{A890B673-6B2D-4707-AE2B-DA260BF03715}" presName="spaceB" presStyleCnt="0"/>
      <dgm:spPr/>
    </dgm:pt>
  </dgm:ptLst>
  <dgm:cxnLst>
    <dgm:cxn modelId="{0DEF5C03-F1BF-4682-9BF7-CD495641ACC6}" srcId="{78A2AF31-8E13-45DA-A291-7F2A6DE2054A}" destId="{B18E871F-1635-4CA5-94B8-A730F7F5F934}" srcOrd="4" destOrd="0" parTransId="{8F0C3FCE-550A-4B79-8D11-248C723D2B6C}" sibTransId="{BD4F8DCF-4B5F-46AD-8D4C-81C76A1C7605}"/>
    <dgm:cxn modelId="{2760A30D-2FB1-4E02-B104-F0D8E64D01C6}" type="presOf" srcId="{1D3A481F-7142-4AE2-A27E-0AD156195925}" destId="{B2B07ECC-370B-48C6-A968-9A702EE24A4C}" srcOrd="0" destOrd="0" presId="urn:microsoft.com/office/officeart/2005/8/layout/hProcess11#1"/>
    <dgm:cxn modelId="{7A9F890E-15DE-4166-9FE5-93FD9A540389}" type="presOf" srcId="{B18E871F-1635-4CA5-94B8-A730F7F5F934}" destId="{A7B78590-17F3-40AD-A439-5E4CA96A9CB9}" srcOrd="0" destOrd="0" presId="urn:microsoft.com/office/officeart/2005/8/layout/hProcess11#1"/>
    <dgm:cxn modelId="{8701051F-6738-4386-BE26-12EE6E9AE124}" srcId="{78A2AF31-8E13-45DA-A291-7F2A6DE2054A}" destId="{1D3A481F-7142-4AE2-A27E-0AD156195925}" srcOrd="0" destOrd="0" parTransId="{3A9EE1BD-A43D-4FB4-AB3A-819FCE9DD518}" sibTransId="{A2DD96AF-08EA-4EE1-ACB7-48A2A5B6809C}"/>
    <dgm:cxn modelId="{68C73529-EEE5-48E4-8970-9AD0326B5B4F}" type="presOf" srcId="{322874F4-2C39-432B-860C-F2F2E0956999}" destId="{7E475125-2CF9-427B-B74D-DC70E2C2E9D5}" srcOrd="0" destOrd="0" presId="urn:microsoft.com/office/officeart/2005/8/layout/hProcess11#1"/>
    <dgm:cxn modelId="{94452C68-BF47-44AA-8030-80AC5ED6D798}" srcId="{78A2AF31-8E13-45DA-A291-7F2A6DE2054A}" destId="{2592D818-517F-466B-B015-2796F0F68B05}" srcOrd="3" destOrd="0" parTransId="{1EF4563C-58A6-4F89-8A2A-33506B7E872D}" sibTransId="{4AD006D4-6BB2-4E09-B8B9-F5CC3E152F47}"/>
    <dgm:cxn modelId="{F001F259-A259-4CA4-9240-27751D122BE2}" srcId="{78A2AF31-8E13-45DA-A291-7F2A6DE2054A}" destId="{322874F4-2C39-432B-860C-F2F2E0956999}" srcOrd="1" destOrd="0" parTransId="{DEE2B9C6-CDEC-43B1-AB36-72AB308019A4}" sibTransId="{CC26DEAC-E6F5-4453-B555-9FE6CBCB74B0}"/>
    <dgm:cxn modelId="{F2259D83-FDBD-458A-A7B3-C0F7D7899C77}" type="presOf" srcId="{78A2AF31-8E13-45DA-A291-7F2A6DE2054A}" destId="{1DD258B4-1143-4C22-A0BE-45EA2CE4BF70}" srcOrd="0" destOrd="0" presId="urn:microsoft.com/office/officeart/2005/8/layout/hProcess11#1"/>
    <dgm:cxn modelId="{031441A9-386A-4ED7-9E46-9D4C6F3FB0E8}" type="presOf" srcId="{2592D818-517F-466B-B015-2796F0F68B05}" destId="{24023845-F45F-41D3-BC28-DC84D6688F8D}" srcOrd="0" destOrd="0" presId="urn:microsoft.com/office/officeart/2005/8/layout/hProcess11#1"/>
    <dgm:cxn modelId="{2D714DC3-0288-4499-B7AD-5C932E1FBB05}" srcId="{78A2AF31-8E13-45DA-A291-7F2A6DE2054A}" destId="{AEEF85FC-D22A-40B3-9A47-C974EE01DD10}" srcOrd="2" destOrd="0" parTransId="{3E56AFDE-1C40-4CF6-9B44-2F6399C9017C}" sibTransId="{21203564-EC85-4A0F-B513-A8BC883D5C10}"/>
    <dgm:cxn modelId="{ACD6DBEB-0AC0-4F90-9C34-B6BD25497ABB}" type="presOf" srcId="{A890B673-6B2D-4707-AE2B-DA260BF03715}" destId="{BC588EED-F838-4351-A6BC-6F0CA36311C7}" srcOrd="0" destOrd="0" presId="urn:microsoft.com/office/officeart/2005/8/layout/hProcess11#1"/>
    <dgm:cxn modelId="{1E572BEE-9940-48B7-AC68-1F804D6B04AA}" srcId="{78A2AF31-8E13-45DA-A291-7F2A6DE2054A}" destId="{A890B673-6B2D-4707-AE2B-DA260BF03715}" srcOrd="5" destOrd="0" parTransId="{C3DAB3C3-CBBC-48C3-9BC8-BF95AF1BD536}" sibTransId="{9267015D-80B7-443A-9505-62188C4691C1}"/>
    <dgm:cxn modelId="{94F807F7-BD28-4255-9BA9-65796D418FA3}" type="presOf" srcId="{AEEF85FC-D22A-40B3-9A47-C974EE01DD10}" destId="{4D06F884-04F3-441C-BCEE-9E096739D914}" srcOrd="0" destOrd="0" presId="urn:microsoft.com/office/officeart/2005/8/layout/hProcess11#1"/>
    <dgm:cxn modelId="{37530774-3418-4083-B9DA-20E1A9C4C1C1}" type="presParOf" srcId="{1DD258B4-1143-4C22-A0BE-45EA2CE4BF70}" destId="{741DBFE8-6A7A-469C-A5D6-9FA97A59BDD6}" srcOrd="0" destOrd="0" presId="urn:microsoft.com/office/officeart/2005/8/layout/hProcess11#1"/>
    <dgm:cxn modelId="{318181ED-69CD-464C-A0BD-165528702E1E}" type="presParOf" srcId="{1DD258B4-1143-4C22-A0BE-45EA2CE4BF70}" destId="{A63D3377-2A00-40B7-AA66-7DB9F6DB5479}" srcOrd="1" destOrd="0" presId="urn:microsoft.com/office/officeart/2005/8/layout/hProcess11#1"/>
    <dgm:cxn modelId="{478E952A-00C4-4E23-8DB6-7C99FB65DA8E}" type="presParOf" srcId="{A63D3377-2A00-40B7-AA66-7DB9F6DB5479}" destId="{6A130F23-096A-4D44-943B-552DA8797ED2}" srcOrd="0" destOrd="0" presId="urn:microsoft.com/office/officeart/2005/8/layout/hProcess11#1"/>
    <dgm:cxn modelId="{FD9E5AA6-CCD4-4785-81C5-9639489BEE64}" type="presParOf" srcId="{6A130F23-096A-4D44-943B-552DA8797ED2}" destId="{B2B07ECC-370B-48C6-A968-9A702EE24A4C}" srcOrd="0" destOrd="0" presId="urn:microsoft.com/office/officeart/2005/8/layout/hProcess11#1"/>
    <dgm:cxn modelId="{41FB3E36-400B-4698-AFDE-C7C9BC984677}" type="presParOf" srcId="{6A130F23-096A-4D44-943B-552DA8797ED2}" destId="{07D2689B-E571-4790-A859-2ECCF238BCE0}" srcOrd="1" destOrd="0" presId="urn:microsoft.com/office/officeart/2005/8/layout/hProcess11#1"/>
    <dgm:cxn modelId="{FF7C9778-D5AF-4023-9F96-E9D55BCBDD64}" type="presParOf" srcId="{6A130F23-096A-4D44-943B-552DA8797ED2}" destId="{9096D557-33AB-4BF5-A338-DA33047F9698}" srcOrd="2" destOrd="0" presId="urn:microsoft.com/office/officeart/2005/8/layout/hProcess11#1"/>
    <dgm:cxn modelId="{44FD77E1-C6C9-4DD7-B75B-50C5CB0B9193}" type="presParOf" srcId="{A63D3377-2A00-40B7-AA66-7DB9F6DB5479}" destId="{115CBC8B-D1E5-4805-BB1E-F436AB6582ED}" srcOrd="1" destOrd="0" presId="urn:microsoft.com/office/officeart/2005/8/layout/hProcess11#1"/>
    <dgm:cxn modelId="{01981818-C046-491F-B2FC-0F15C8D7D591}" type="presParOf" srcId="{A63D3377-2A00-40B7-AA66-7DB9F6DB5479}" destId="{4CF744FC-5B8D-4273-A621-213E9E075794}" srcOrd="2" destOrd="0" presId="urn:microsoft.com/office/officeart/2005/8/layout/hProcess11#1"/>
    <dgm:cxn modelId="{EC74FC6A-EDA1-439E-B46E-6EC4B3F4AEF5}" type="presParOf" srcId="{4CF744FC-5B8D-4273-A621-213E9E075794}" destId="{7E475125-2CF9-427B-B74D-DC70E2C2E9D5}" srcOrd="0" destOrd="0" presId="urn:microsoft.com/office/officeart/2005/8/layout/hProcess11#1"/>
    <dgm:cxn modelId="{4BCF8492-DFC2-4394-91B6-6DCF32F4D6F8}" type="presParOf" srcId="{4CF744FC-5B8D-4273-A621-213E9E075794}" destId="{95EE2553-26D4-4362-BD71-34AA8850067A}" srcOrd="1" destOrd="0" presId="urn:microsoft.com/office/officeart/2005/8/layout/hProcess11#1"/>
    <dgm:cxn modelId="{E444314F-BA2C-4AAB-AA4F-FEF42AD2CDDC}" type="presParOf" srcId="{4CF744FC-5B8D-4273-A621-213E9E075794}" destId="{CDB4D647-9BED-4353-916E-B7D1DE2EAA75}" srcOrd="2" destOrd="0" presId="urn:microsoft.com/office/officeart/2005/8/layout/hProcess11#1"/>
    <dgm:cxn modelId="{A0354ABF-1BD1-410C-A230-57B3C06ACA19}" type="presParOf" srcId="{A63D3377-2A00-40B7-AA66-7DB9F6DB5479}" destId="{0A6D0414-BD18-4F09-98B9-9F73484A8147}" srcOrd="3" destOrd="0" presId="urn:microsoft.com/office/officeart/2005/8/layout/hProcess11#1"/>
    <dgm:cxn modelId="{E1213FC7-1374-4B87-A013-72171A5F6B4B}" type="presParOf" srcId="{A63D3377-2A00-40B7-AA66-7DB9F6DB5479}" destId="{A439B1DA-871B-4042-B2E3-B4F4303CC33B}" srcOrd="4" destOrd="0" presId="urn:microsoft.com/office/officeart/2005/8/layout/hProcess11#1"/>
    <dgm:cxn modelId="{FDDF2647-CD5C-4F7A-8228-3BCDEA5732CD}" type="presParOf" srcId="{A439B1DA-871B-4042-B2E3-B4F4303CC33B}" destId="{4D06F884-04F3-441C-BCEE-9E096739D914}" srcOrd="0" destOrd="0" presId="urn:microsoft.com/office/officeart/2005/8/layout/hProcess11#1"/>
    <dgm:cxn modelId="{8063BB2C-635D-4674-9EF4-90DCC71285A8}" type="presParOf" srcId="{A439B1DA-871B-4042-B2E3-B4F4303CC33B}" destId="{7296D15A-BC3E-46CD-A217-6D0FF90D94DB}" srcOrd="1" destOrd="0" presId="urn:microsoft.com/office/officeart/2005/8/layout/hProcess11#1"/>
    <dgm:cxn modelId="{66EBA845-8B0A-4BEF-8C20-AA116F2457D3}" type="presParOf" srcId="{A439B1DA-871B-4042-B2E3-B4F4303CC33B}" destId="{433E871B-A873-4DE0-90C7-EFF8544188EE}" srcOrd="2" destOrd="0" presId="urn:microsoft.com/office/officeart/2005/8/layout/hProcess11#1"/>
    <dgm:cxn modelId="{102E1DB7-907E-4E45-AD84-9491A532130A}" type="presParOf" srcId="{A63D3377-2A00-40B7-AA66-7DB9F6DB5479}" destId="{906BDB22-3796-471E-85F4-41237F06028C}" srcOrd="5" destOrd="0" presId="urn:microsoft.com/office/officeart/2005/8/layout/hProcess11#1"/>
    <dgm:cxn modelId="{19329A74-EF22-494C-9A77-AFAFE099B25C}" type="presParOf" srcId="{A63D3377-2A00-40B7-AA66-7DB9F6DB5479}" destId="{C66F4650-7229-4F01-92B0-7A950FCB34FF}" srcOrd="6" destOrd="0" presId="urn:microsoft.com/office/officeart/2005/8/layout/hProcess11#1"/>
    <dgm:cxn modelId="{27974A91-C8C9-4044-A088-468C0EE6042E}" type="presParOf" srcId="{C66F4650-7229-4F01-92B0-7A950FCB34FF}" destId="{24023845-F45F-41D3-BC28-DC84D6688F8D}" srcOrd="0" destOrd="0" presId="urn:microsoft.com/office/officeart/2005/8/layout/hProcess11#1"/>
    <dgm:cxn modelId="{4FB84184-7AD3-4F28-A888-C8717EDDF1B6}" type="presParOf" srcId="{C66F4650-7229-4F01-92B0-7A950FCB34FF}" destId="{41B3C551-ECC2-4087-A70E-AAFC46E41A82}" srcOrd="1" destOrd="0" presId="urn:microsoft.com/office/officeart/2005/8/layout/hProcess11#1"/>
    <dgm:cxn modelId="{6C338C2A-424F-4E0D-86C4-CE7D35B22389}" type="presParOf" srcId="{C66F4650-7229-4F01-92B0-7A950FCB34FF}" destId="{B5EBE42C-781A-426A-85BD-529E7F50DF17}" srcOrd="2" destOrd="0" presId="urn:microsoft.com/office/officeart/2005/8/layout/hProcess11#1"/>
    <dgm:cxn modelId="{1C0C8A64-088C-4A98-88C0-E372741A045E}" type="presParOf" srcId="{A63D3377-2A00-40B7-AA66-7DB9F6DB5479}" destId="{18AB3211-368D-4852-B3FA-2C65999A8A5D}" srcOrd="7" destOrd="0" presId="urn:microsoft.com/office/officeart/2005/8/layout/hProcess11#1"/>
    <dgm:cxn modelId="{3ABDC5D9-01CE-44FE-815E-3269AA4C9227}" type="presParOf" srcId="{A63D3377-2A00-40B7-AA66-7DB9F6DB5479}" destId="{4064A06E-16D4-424A-9B8A-D259E5C33667}" srcOrd="8" destOrd="0" presId="urn:microsoft.com/office/officeart/2005/8/layout/hProcess11#1"/>
    <dgm:cxn modelId="{51C3E287-6D35-411B-9607-712779E8404A}" type="presParOf" srcId="{4064A06E-16D4-424A-9B8A-D259E5C33667}" destId="{A7B78590-17F3-40AD-A439-5E4CA96A9CB9}" srcOrd="0" destOrd="0" presId="urn:microsoft.com/office/officeart/2005/8/layout/hProcess11#1"/>
    <dgm:cxn modelId="{27C93037-2A39-44BA-802C-9EBECCE0005C}" type="presParOf" srcId="{4064A06E-16D4-424A-9B8A-D259E5C33667}" destId="{C448D2C6-0925-45EF-921F-C9D76A8B1828}" srcOrd="1" destOrd="0" presId="urn:microsoft.com/office/officeart/2005/8/layout/hProcess11#1"/>
    <dgm:cxn modelId="{5A57782A-16D1-4D34-89B7-AB891E27B8E0}" type="presParOf" srcId="{4064A06E-16D4-424A-9B8A-D259E5C33667}" destId="{1AD57B5D-3154-4A57-ACDE-51D3A88E06BE}" srcOrd="2" destOrd="0" presId="urn:microsoft.com/office/officeart/2005/8/layout/hProcess11#1"/>
    <dgm:cxn modelId="{10B37AA8-0C80-4B32-AB98-6A833F3C780C}" type="presParOf" srcId="{A63D3377-2A00-40B7-AA66-7DB9F6DB5479}" destId="{266DD34F-A9BB-4B56-8867-9F58CCCBC88D}" srcOrd="9" destOrd="0" presId="urn:microsoft.com/office/officeart/2005/8/layout/hProcess11#1"/>
    <dgm:cxn modelId="{736B8F1C-24BB-4222-845E-F0F78433A882}" type="presParOf" srcId="{A63D3377-2A00-40B7-AA66-7DB9F6DB5479}" destId="{C0C1FEC6-4B41-49EE-B46B-013E85ED331C}" srcOrd="10" destOrd="0" presId="urn:microsoft.com/office/officeart/2005/8/layout/hProcess11#1"/>
    <dgm:cxn modelId="{82CE1FC4-FB6D-4C50-9DCA-BC197FC3D322}" type="presParOf" srcId="{C0C1FEC6-4B41-49EE-B46B-013E85ED331C}" destId="{BC588EED-F838-4351-A6BC-6F0CA36311C7}" srcOrd="0" destOrd="0" presId="urn:microsoft.com/office/officeart/2005/8/layout/hProcess11#1"/>
    <dgm:cxn modelId="{0A3D57F5-99CB-43B4-98E0-788D796AEE24}" type="presParOf" srcId="{C0C1FEC6-4B41-49EE-B46B-013E85ED331C}" destId="{FD7A40CE-9374-4F9D-87EE-6794DAAB9454}" srcOrd="1" destOrd="0" presId="urn:microsoft.com/office/officeart/2005/8/layout/hProcess11#1"/>
    <dgm:cxn modelId="{D0D94507-34A8-4CDF-8C68-EEDC8A2A0F85}" type="presParOf" srcId="{C0C1FEC6-4B41-49EE-B46B-013E85ED331C}" destId="{03A348F1-DE0E-4092-B6B8-569A1EC052EB}" srcOrd="2" destOrd="0" presId="urn:microsoft.com/office/officeart/2005/8/layout/hProcess1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16384" cy="4073587"/>
        <a:chOff x="0" y="0"/>
        <a:chExt cx="3516384" cy="4073587"/>
      </a:xfrm>
    </dsp:grpSpPr>
    <dsp:sp modelId="{E55B1DDA-D026-492A-A85D-3F702A47AA59}">
      <dsp:nvSpPr>
        <dsp:cNvPr id="3" name="矩形 2"/>
        <dsp:cNvSpPr/>
      </dsp:nvSpPr>
      <dsp:spPr bwMode="white">
        <a:xfrm>
          <a:off x="-90" y="423746"/>
          <a:ext cx="3516474" cy="1874612"/>
        </a:xfrm>
        <a:prstGeom prst="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dirty="0"/>
            <a:t>战略制定对于新锐出海企业而言挑战性更大：正确的战略选择对于新锐企业未来业务地可持 续发展至关重要 </a:t>
          </a:r>
        </a:p>
      </dsp:txBody>
      <dsp:txXfrm>
        <a:off x="-90" y="423746"/>
        <a:ext cx="3516474" cy="1874612"/>
      </dsp:txXfrm>
    </dsp:sp>
    <dsp:sp modelId="{DC1B7D6D-6EDD-4D86-88DD-EF677A7554E5}">
      <dsp:nvSpPr>
        <dsp:cNvPr id="4" name="矩形 3"/>
        <dsp:cNvSpPr/>
      </dsp:nvSpPr>
      <dsp:spPr bwMode="white">
        <a:xfrm>
          <a:off x="-90" y="2190350"/>
          <a:ext cx="3516474" cy="1883237"/>
        </a:xfrm>
        <a:prstGeom prst="rect">
          <a:avLst/>
        </a:prstGeom>
      </dsp:spPr>
      <dsp:style>
        <a:lnRef idx="2">
          <a:schemeClr val="lt1"/>
        </a:lnRef>
        <a:fillRef idx="1">
          <a:schemeClr val="accent5">
            <a:hueOff val="20400000"/>
            <a:satOff val="-3528"/>
            <a:lumOff val="-4313"/>
            <a:alpha val="100000"/>
          </a:schemeClr>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dirty="0"/>
            <a:t>对于成熟出海企业而言，品牌建立与认知度提升亦是一大挑战：与海外消费者建立长期的品 牌信任是支撑品牌实现全球化的关键因素之一</a:t>
          </a:r>
        </a:p>
      </dsp:txBody>
      <dsp:txXfrm>
        <a:off x="-90" y="2190350"/>
        <a:ext cx="3516474" cy="1883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919397" cy="2311757"/>
        <a:chOff x="0" y="0"/>
        <a:chExt cx="11919397" cy="2311757"/>
      </a:xfrm>
    </dsp:grpSpPr>
    <dsp:sp modelId="{23E719C6-9FF8-48FF-8A84-9EC1A212AECB}">
      <dsp:nvSpPr>
        <dsp:cNvPr id="3" name="圆角矩形 2"/>
        <dsp:cNvSpPr/>
      </dsp:nvSpPr>
      <dsp:spPr bwMode="white">
        <a:xfrm>
          <a:off x="0" y="527923"/>
          <a:ext cx="11919397" cy="930523"/>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45719" tIns="45719" rIns="45719" bIns="4571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zh-CN" sz="1200" dirty="0"/>
            <a:t>纵向看，从</a:t>
          </a:r>
          <a:r>
            <a:rPr lang="en-US" sz="1200" dirty="0"/>
            <a:t>90</a:t>
          </a:r>
          <a:r>
            <a:rPr lang="zh-CN" sz="1200" dirty="0"/>
            <a:t>年代以来，海外医疗器械龙头国际化水平逐渐提升。根据一些上市时间较早的美股医疗器械 公司历史数据，从</a:t>
          </a:r>
          <a:r>
            <a:rPr lang="en-US" sz="1200" dirty="0"/>
            <a:t>90</a:t>
          </a:r>
          <a:r>
            <a:rPr lang="zh-CN" sz="1200" dirty="0"/>
            <a:t>年代以来，海外器械龙头的国际化水平总体呈现逐年提升的态势，美国器械龙头尤其 明显，其中雅培从</a:t>
          </a:r>
          <a:r>
            <a:rPr lang="en-US" sz="1200" dirty="0"/>
            <a:t>1990</a:t>
          </a:r>
          <a:r>
            <a:rPr lang="zh-CN" sz="1200" dirty="0"/>
            <a:t>年的</a:t>
          </a:r>
          <a:r>
            <a:rPr lang="en-US" sz="1200" dirty="0"/>
            <a:t>23.7%</a:t>
          </a:r>
          <a:r>
            <a:rPr lang="zh-CN" sz="1200" dirty="0"/>
            <a:t>提升到</a:t>
          </a:r>
          <a:r>
            <a:rPr lang="en-US" sz="1200" dirty="0"/>
            <a:t>2021</a:t>
          </a:r>
          <a:r>
            <a:rPr lang="zh-CN" sz="1200" dirty="0"/>
            <a:t>年的</a:t>
          </a:r>
          <a:r>
            <a:rPr lang="en-US" sz="1200" dirty="0"/>
            <a:t>61.4%</a:t>
          </a:r>
          <a:r>
            <a:rPr lang="zh-CN" sz="1200" dirty="0"/>
            <a:t>，美敦力从</a:t>
          </a:r>
          <a:r>
            <a:rPr lang="en-US" sz="1200" dirty="0"/>
            <a:t>2005</a:t>
          </a:r>
          <a:r>
            <a:rPr lang="zh-CN" sz="1200" dirty="0"/>
            <a:t>年的</a:t>
          </a:r>
          <a:r>
            <a:rPr lang="en-US" sz="1200" dirty="0"/>
            <a:t>32.5%</a:t>
          </a:r>
          <a:r>
            <a:rPr lang="zh-CN" sz="1200" dirty="0"/>
            <a:t>提升到</a:t>
          </a:r>
          <a:r>
            <a:rPr lang="en-US" sz="1200" dirty="0"/>
            <a:t>2021</a:t>
          </a:r>
          <a:r>
            <a:rPr lang="zh-CN" sz="1200" dirty="0"/>
            <a:t>年 </a:t>
          </a:r>
          <a:r>
            <a:rPr lang="en-US" sz="1200" dirty="0"/>
            <a:t>49.1%</a:t>
          </a:r>
          <a:r>
            <a:rPr lang="zh-CN" sz="1200" dirty="0"/>
            <a:t>，丹纳赫从</a:t>
          </a:r>
          <a:r>
            <a:rPr lang="en-US" sz="1200" dirty="0"/>
            <a:t>1992</a:t>
          </a:r>
          <a:r>
            <a:rPr lang="zh-CN" sz="1200" dirty="0"/>
            <a:t>年的</a:t>
          </a:r>
          <a:r>
            <a:rPr lang="en-US" sz="1200" dirty="0"/>
            <a:t>10.3%</a:t>
          </a:r>
          <a:r>
            <a:rPr lang="zh-CN" sz="1200" dirty="0"/>
            <a:t>提升到</a:t>
          </a:r>
          <a:r>
            <a:rPr lang="en-US" sz="1200" dirty="0"/>
            <a:t>2021</a:t>
          </a:r>
          <a:r>
            <a:rPr lang="zh-CN" sz="1200" dirty="0"/>
            <a:t>年的</a:t>
          </a:r>
          <a:r>
            <a:rPr lang="en-US" sz="1200" dirty="0"/>
            <a:t>61.7%</a:t>
          </a:r>
          <a:r>
            <a:rPr lang="zh-CN" sz="1200" dirty="0"/>
            <a:t>，反映出近</a:t>
          </a:r>
          <a:r>
            <a:rPr lang="en-US" sz="1200" dirty="0"/>
            <a:t>30</a:t>
          </a:r>
          <a:r>
            <a:rPr lang="zh-CN" sz="1200" dirty="0"/>
            <a:t>年来医疗器械全球化的趋势较为确 定，而美国器械龙头普遍抓住机遇实现从美国器械龙头到全球器械龙头的升级。</a:t>
          </a:r>
        </a:p>
      </dsp:txBody>
      <dsp:txXfrm>
        <a:off x="0" y="527923"/>
        <a:ext cx="11919397" cy="930523"/>
      </dsp:txXfrm>
    </dsp:sp>
    <dsp:sp modelId="{D34BABDD-B62B-4CE2-81BF-93AE7A91CC7E}">
      <dsp:nvSpPr>
        <dsp:cNvPr id="4" name="圆角矩形 3"/>
        <dsp:cNvSpPr/>
      </dsp:nvSpPr>
      <dsp:spPr bwMode="white">
        <a:xfrm>
          <a:off x="0" y="1474482"/>
          <a:ext cx="11919397" cy="393817"/>
        </a:xfrm>
        <a:prstGeom prst="roundRect">
          <a:avLst/>
        </a:prstGeom>
      </dsp:spPr>
      <dsp:style>
        <a:lnRef idx="2">
          <a:schemeClr val="lt1"/>
        </a:lnRef>
        <a:fillRef idx="1">
          <a:schemeClr val="accent5">
            <a:hueOff val="20400000"/>
            <a:satOff val="-3528"/>
            <a:lumOff val="-4313"/>
            <a:alpha val="100000"/>
          </a:schemeClr>
        </a:fillRef>
        <a:effectRef idx="0">
          <a:scrgbClr r="0" g="0" b="0"/>
        </a:effectRef>
        <a:fontRef idx="minor">
          <a:schemeClr val="lt1"/>
        </a:fontRef>
      </dsp:style>
      <dsp:txBody>
        <a:bodyPr lIns="45719" tIns="45719" rIns="45719" bIns="4571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zh-CN" altLang="en-US" sz="1200" dirty="0"/>
            <a:t>国际化是海外巨头普遍的成长路径。国际化布局能够打开成长空间，降低单一市场风险，是海外成熟器械 龙头的必由之路。 </a:t>
          </a:r>
        </a:p>
      </dsp:txBody>
      <dsp:txXfrm>
        <a:off x="0" y="1474482"/>
        <a:ext cx="11919397" cy="393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706896" cy="1959512"/>
        <a:chOff x="0" y="0"/>
        <a:chExt cx="11706896" cy="1959512"/>
      </a:xfrm>
    </dsp:grpSpPr>
    <dsp:sp modelId="{E36D1AEE-B13E-4C37-8D1B-968145C08A00}">
      <dsp:nvSpPr>
        <dsp:cNvPr id="3" name="圆角矩形 2"/>
        <dsp:cNvSpPr/>
      </dsp:nvSpPr>
      <dsp:spPr bwMode="white">
        <a:xfrm>
          <a:off x="0" y="35856"/>
          <a:ext cx="11706896" cy="1216800"/>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3340" tIns="53340" rIns="53340" bIns="53340"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zh-CN" sz="1400" dirty="0"/>
            <a:t>国内创新器械成果突出：</a:t>
          </a:r>
          <a:r>
            <a:rPr lang="en-US" sz="1400" dirty="0"/>
            <a:t>2014</a:t>
          </a:r>
          <a:r>
            <a:rPr lang="zh-CN" sz="1400" dirty="0"/>
            <a:t>年以来，随着政策利导、鼓励创新，国产器械创新实力大幅提升，创新成果 逐步凸显。 </a:t>
          </a:r>
          <a:r>
            <a:rPr lang="en-US" sz="1400" dirty="0"/>
            <a:t>2014 ~2021 </a:t>
          </a:r>
          <a:r>
            <a:rPr lang="zh-CN" sz="1400" dirty="0"/>
            <a:t>年，国家药监局共批准 </a:t>
          </a:r>
          <a:r>
            <a:rPr lang="en-US" sz="1400" dirty="0"/>
            <a:t>134 </a:t>
          </a:r>
          <a:r>
            <a:rPr lang="zh-CN" sz="1400" dirty="0"/>
            <a:t>个创新医疗器械（国产占大头），其中</a:t>
          </a:r>
          <a:r>
            <a:rPr lang="en-US" sz="1400" dirty="0"/>
            <a:t>2021</a:t>
          </a:r>
          <a:r>
            <a:rPr lang="zh-CN" sz="1400" dirty="0"/>
            <a:t>年批准 </a:t>
          </a:r>
          <a:r>
            <a:rPr lang="en-US" sz="1400" dirty="0"/>
            <a:t>35</a:t>
          </a:r>
          <a:r>
            <a:rPr lang="zh-CN" sz="1400" dirty="0"/>
            <a:t>个，较</a:t>
          </a:r>
          <a:r>
            <a:rPr lang="en-US" sz="1400" dirty="0"/>
            <a:t>2020</a:t>
          </a:r>
          <a:r>
            <a:rPr lang="zh-CN" sz="1400" dirty="0"/>
            <a:t>年的</a:t>
          </a:r>
          <a:r>
            <a:rPr lang="en-US" sz="1400" dirty="0"/>
            <a:t>26</a:t>
          </a:r>
          <a:r>
            <a:rPr lang="zh-CN" sz="1400" dirty="0"/>
            <a:t>个增加</a:t>
          </a:r>
          <a:r>
            <a:rPr lang="en-US" sz="1400" dirty="0"/>
            <a:t>34.6%</a:t>
          </a:r>
          <a:r>
            <a:rPr lang="zh-CN" sz="1400" dirty="0"/>
            <a:t>。此外，根据</a:t>
          </a:r>
          <a:r>
            <a:rPr lang="en-US" sz="1400" dirty="0"/>
            <a:t>《</a:t>
          </a:r>
          <a:r>
            <a:rPr lang="zh-CN" sz="1400" dirty="0"/>
            <a:t>国家药品监督管理局 </a:t>
          </a:r>
          <a:r>
            <a:rPr lang="en-US" sz="1400" dirty="0"/>
            <a:t>2021 </a:t>
          </a:r>
          <a:r>
            <a:rPr lang="zh-CN" sz="1400" dirty="0"/>
            <a:t>年度医疗器械注册工作报 告</a:t>
          </a:r>
          <a:r>
            <a:rPr lang="en-US" sz="1400" dirty="0"/>
            <a:t>》</a:t>
          </a:r>
          <a:r>
            <a:rPr lang="zh-CN" sz="1400" dirty="0"/>
            <a:t>，</a:t>
          </a:r>
          <a:r>
            <a:rPr lang="en-US" sz="1400" dirty="0"/>
            <a:t>2021</a:t>
          </a:r>
          <a:r>
            <a:rPr lang="zh-CN" sz="1400" dirty="0"/>
            <a:t>年共收到创新医疗器械特别审批申请 </a:t>
          </a:r>
          <a:r>
            <a:rPr lang="en-US" sz="1400" dirty="0"/>
            <a:t>249 </a:t>
          </a:r>
          <a:r>
            <a:rPr lang="zh-CN" sz="1400" dirty="0"/>
            <a:t>项，比 </a:t>
          </a:r>
          <a:r>
            <a:rPr lang="en-US" sz="1400" dirty="0"/>
            <a:t>2020 </a:t>
          </a:r>
          <a:r>
            <a:rPr lang="zh-CN" sz="1400" dirty="0"/>
            <a:t>年增加 </a:t>
          </a:r>
          <a:r>
            <a:rPr lang="en-US" sz="1400" dirty="0"/>
            <a:t>26.4%</a:t>
          </a:r>
          <a:r>
            <a:rPr lang="zh-CN" sz="1400" dirty="0"/>
            <a:t>，其中 </a:t>
          </a:r>
          <a:r>
            <a:rPr lang="en-US" sz="1400" dirty="0"/>
            <a:t>62 </a:t>
          </a:r>
          <a:r>
            <a:rPr lang="zh-CN" sz="1400" dirty="0"/>
            <a:t>项获准进入特 别审查程序，收到优先申请 </a:t>
          </a:r>
          <a:r>
            <a:rPr lang="en-US" sz="1400" dirty="0"/>
            <a:t>41 </a:t>
          </a:r>
          <a:r>
            <a:rPr lang="zh-CN" sz="1400" dirty="0"/>
            <a:t>项，比 </a:t>
          </a:r>
          <a:r>
            <a:rPr lang="en-US" sz="1400" dirty="0"/>
            <a:t>2020 </a:t>
          </a:r>
          <a:r>
            <a:rPr lang="zh-CN" sz="1400" dirty="0"/>
            <a:t>年增加 </a:t>
          </a:r>
          <a:r>
            <a:rPr lang="en-US" sz="1400" dirty="0"/>
            <a:t>46. 3%</a:t>
          </a:r>
          <a:r>
            <a:rPr lang="zh-CN" sz="1400" dirty="0"/>
            <a:t>，其中 </a:t>
          </a:r>
          <a:r>
            <a:rPr lang="en-US" sz="1400" dirty="0"/>
            <a:t>14 </a:t>
          </a:r>
          <a:r>
            <a:rPr lang="zh-CN" sz="1400" dirty="0"/>
            <a:t>项获准优先审批。 </a:t>
          </a:r>
        </a:p>
      </dsp:txBody>
      <dsp:txXfrm>
        <a:off x="0" y="35856"/>
        <a:ext cx="11706896" cy="1216800"/>
      </dsp:txXfrm>
    </dsp:sp>
    <dsp:sp modelId="{B6A70A3A-09EB-4FD4-A154-25E52E9F0EED}">
      <dsp:nvSpPr>
        <dsp:cNvPr id="4" name="圆角矩形 3"/>
        <dsp:cNvSpPr/>
      </dsp:nvSpPr>
      <dsp:spPr bwMode="white">
        <a:xfrm>
          <a:off x="0" y="1439856"/>
          <a:ext cx="11706896" cy="483800"/>
        </a:xfrm>
        <a:prstGeom prst="roundRect">
          <a:avLst/>
        </a:prstGeom>
      </dsp:spPr>
      <dsp:style>
        <a:lnRef idx="2">
          <a:schemeClr val="lt1"/>
        </a:lnRef>
        <a:fillRef idx="1">
          <a:schemeClr val="accent5">
            <a:hueOff val="20400000"/>
            <a:satOff val="-3528"/>
            <a:lumOff val="-4313"/>
            <a:alpha val="100000"/>
          </a:schemeClr>
        </a:fillRef>
        <a:effectRef idx="0">
          <a:scrgbClr r="0" g="0" b="0"/>
        </a:effectRef>
        <a:fontRef idx="minor">
          <a:schemeClr val="lt1"/>
        </a:fontRef>
      </dsp:style>
      <dsp:txBody>
        <a:bodyPr lIns="53340" tIns="53340" rIns="53340" bIns="53340"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zh-CN" sz="1400" dirty="0"/>
            <a:t>国产多个器械产品品质与进口产品“实质等效”，</a:t>
          </a:r>
          <a:r>
            <a:rPr lang="en-US" sz="1400" dirty="0"/>
            <a:t>510K</a:t>
          </a:r>
          <a:r>
            <a:rPr lang="zh-CN" sz="1400" dirty="0"/>
            <a:t>批文数量大幅增加。</a:t>
          </a:r>
          <a:r>
            <a:rPr lang="en-US" sz="1400" dirty="0"/>
            <a:t>2015</a:t>
          </a:r>
          <a:r>
            <a:rPr lang="zh-CN" sz="1400" dirty="0"/>
            <a:t>年以来，越来越多的国产 器械龙头获得美国</a:t>
          </a:r>
          <a:r>
            <a:rPr lang="en-US" sz="1400" dirty="0"/>
            <a:t>FDA</a:t>
          </a:r>
          <a:r>
            <a:rPr lang="zh-CN" sz="1400" dirty="0"/>
            <a:t>的器械</a:t>
          </a:r>
          <a:r>
            <a:rPr lang="en-US" sz="1400" dirty="0"/>
            <a:t>510K</a:t>
          </a:r>
          <a:r>
            <a:rPr lang="zh-CN" sz="1400" dirty="0"/>
            <a:t>批文，代表国产器械品种逐渐达到发达国家要求。 </a:t>
          </a:r>
        </a:p>
      </dsp:txBody>
      <dsp:txXfrm>
        <a:off x="0" y="1439856"/>
        <a:ext cx="11706896" cy="483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30893" cy="4767318"/>
        <a:chOff x="0" y="0"/>
        <a:chExt cx="8130893" cy="4767318"/>
      </a:xfrm>
    </dsp:grpSpPr>
    <dsp:sp modelId="{E7BE8050-04D2-4EC4-906C-DCFCDE9AC1A8}">
      <dsp:nvSpPr>
        <dsp:cNvPr id="4" name="同侧圆角矩形 3"/>
        <dsp:cNvSpPr/>
      </dsp:nvSpPr>
      <dsp:spPr bwMode="white">
        <a:xfrm rot="5400000">
          <a:off x="5346526" y="-2373784"/>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为实现总体目标，对境外业务未来发展方向做出的长期性和整体性规划，包括发展战略、竞争战略、价格战略等</a:t>
          </a:r>
          <a:endParaRPr>
            <a:solidFill>
              <a:schemeClr val="dk1"/>
            </a:solidFill>
          </a:endParaRPr>
        </a:p>
      </dsp:txBody>
      <dsp:txXfrm rot="5400000">
        <a:off x="5346526" y="-2373784"/>
        <a:ext cx="364962" cy="5203772"/>
      </dsp:txXfrm>
    </dsp:sp>
    <dsp:sp modelId="{E57419C2-E719-443F-9B8E-5002190E784A}">
      <dsp:nvSpPr>
        <dsp:cNvPr id="3" name="圆角矩形 2"/>
        <dsp:cNvSpPr/>
      </dsp:nvSpPr>
      <dsp:spPr bwMode="white">
        <a:xfrm>
          <a:off x="0" y="0"/>
          <a:ext cx="2927121" cy="456203"/>
        </a:xfrm>
        <a:prstGeom prst="roundRect">
          <a:avLst/>
        </a:prstGeom>
      </dsp:spPr>
      <dsp:style>
        <a:lnRef idx="2">
          <a:schemeClr val="lt1"/>
        </a:lnRef>
        <a:fillRef idx="1">
          <a:schemeClr val="accent1">
            <a:shade val="50000"/>
            <a:hueOff val="0"/>
            <a:satOff val="0"/>
            <a:lumOff val="0"/>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战略</a:t>
          </a:r>
        </a:p>
      </dsp:txBody>
      <dsp:txXfrm>
        <a:off x="0" y="0"/>
        <a:ext cx="2927121" cy="456203"/>
      </dsp:txXfrm>
    </dsp:sp>
    <dsp:sp modelId="{8C988C0B-CD12-4631-B2E7-E5D440FAFB46}">
      <dsp:nvSpPr>
        <dsp:cNvPr id="6" name="同侧圆角矩形 5"/>
        <dsp:cNvSpPr/>
      </dsp:nvSpPr>
      <dsp:spPr bwMode="white">
        <a:xfrm rot="5400000">
          <a:off x="5346526" y="-1894772"/>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根据公司境外发展战略和竞争战略进行境外市场客户，产品的针对性开拓工作。</a:t>
          </a:r>
          <a:endParaRPr>
            <a:solidFill>
              <a:schemeClr val="dk1"/>
            </a:solidFill>
          </a:endParaRPr>
        </a:p>
      </dsp:txBody>
      <dsp:txXfrm rot="5400000">
        <a:off x="5346526" y="-1894772"/>
        <a:ext cx="364962" cy="5203772"/>
      </dsp:txXfrm>
    </dsp:sp>
    <dsp:sp modelId="{7CA2370F-C236-452E-97C7-87FAB8AE4E3D}">
      <dsp:nvSpPr>
        <dsp:cNvPr id="5" name="圆角矩形 4"/>
        <dsp:cNvSpPr/>
      </dsp:nvSpPr>
      <dsp:spPr bwMode="white">
        <a:xfrm>
          <a:off x="0" y="479013"/>
          <a:ext cx="2927121" cy="456203"/>
        </a:xfrm>
        <a:prstGeom prst="roundRect">
          <a:avLst/>
        </a:prstGeom>
      </dsp:spPr>
      <dsp:style>
        <a:lnRef idx="2">
          <a:schemeClr val="lt1"/>
        </a:lnRef>
        <a:fillRef idx="1">
          <a:schemeClr val="accent1">
            <a:shade val="50000"/>
            <a:hueOff val="72000"/>
            <a:satOff val="4784"/>
            <a:lumOff val="7686"/>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业务拓展</a:t>
          </a:r>
        </a:p>
      </dsp:txBody>
      <dsp:txXfrm>
        <a:off x="0" y="479013"/>
        <a:ext cx="2927121" cy="456203"/>
      </dsp:txXfrm>
    </dsp:sp>
    <dsp:sp modelId="{30FE2420-8A43-47C4-9119-E398FF596302}">
      <dsp:nvSpPr>
        <dsp:cNvPr id="8" name="同侧圆角矩形 7"/>
        <dsp:cNvSpPr/>
      </dsp:nvSpPr>
      <dsp:spPr bwMode="white">
        <a:xfrm rot="5400000">
          <a:off x="5346526" y="-1415759"/>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通过对研发、采购与供应链、生产运营的管理，本部对境外公司运作提供支持并进行管控，确保境外业务有效运行</a:t>
          </a:r>
          <a:endParaRPr>
            <a:solidFill>
              <a:schemeClr val="dk1"/>
            </a:solidFill>
          </a:endParaRPr>
        </a:p>
      </dsp:txBody>
      <dsp:txXfrm rot="5400000">
        <a:off x="5346526" y="-1415759"/>
        <a:ext cx="364962" cy="5203772"/>
      </dsp:txXfrm>
    </dsp:sp>
    <dsp:sp modelId="{4933938F-01E2-4AE3-B4E8-AA6638C63244}">
      <dsp:nvSpPr>
        <dsp:cNvPr id="7" name="圆角矩形 6"/>
        <dsp:cNvSpPr/>
      </dsp:nvSpPr>
      <dsp:spPr bwMode="white">
        <a:xfrm>
          <a:off x="0" y="958026"/>
          <a:ext cx="2927121" cy="456203"/>
        </a:xfrm>
        <a:prstGeom prst="roundRect">
          <a:avLst/>
        </a:prstGeom>
      </dsp:spPr>
      <dsp:style>
        <a:lnRef idx="2">
          <a:schemeClr val="lt1"/>
        </a:lnRef>
        <a:fillRef idx="1">
          <a:schemeClr val="accent1">
            <a:shade val="50000"/>
            <a:hueOff val="144000"/>
            <a:satOff val="9569"/>
            <a:lumOff val="15373"/>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dirty="0"/>
            <a:t>业务运营</a:t>
          </a:r>
        </a:p>
      </dsp:txBody>
      <dsp:txXfrm>
        <a:off x="0" y="958026"/>
        <a:ext cx="2927121" cy="456203"/>
      </dsp:txXfrm>
    </dsp:sp>
    <dsp:sp modelId="{4C36C800-3AA3-4BDE-AF27-20F127488ED2}">
      <dsp:nvSpPr>
        <dsp:cNvPr id="10" name="同侧圆角矩形 9"/>
        <dsp:cNvSpPr/>
      </dsp:nvSpPr>
      <dsp:spPr bwMode="white">
        <a:xfrm rot="5400000">
          <a:off x="5346526" y="-936746"/>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对金额较大或重要程度较高的境外项目进行投资决策和管理，以及内外部资金筹措、调度活动</a:t>
          </a:r>
          <a:endParaRPr>
            <a:solidFill>
              <a:schemeClr val="dk1"/>
            </a:solidFill>
          </a:endParaRPr>
        </a:p>
      </dsp:txBody>
      <dsp:txXfrm rot="5400000">
        <a:off x="5346526" y="-936746"/>
        <a:ext cx="364962" cy="5203772"/>
      </dsp:txXfrm>
    </dsp:sp>
    <dsp:sp modelId="{013A4699-0850-42F3-90D2-23A5B461FD1D}">
      <dsp:nvSpPr>
        <dsp:cNvPr id="9" name="圆角矩形 8"/>
        <dsp:cNvSpPr/>
      </dsp:nvSpPr>
      <dsp:spPr bwMode="white">
        <a:xfrm>
          <a:off x="0" y="1437038"/>
          <a:ext cx="2927121" cy="456203"/>
        </a:xfrm>
        <a:prstGeom prst="roundRect">
          <a:avLst/>
        </a:prstGeom>
      </dsp:spPr>
      <dsp:style>
        <a:lnRef idx="2">
          <a:schemeClr val="lt1"/>
        </a:lnRef>
        <a:fillRef idx="1">
          <a:schemeClr val="accent1">
            <a:shade val="50000"/>
            <a:hueOff val="215999"/>
            <a:satOff val="14353"/>
            <a:lumOff val="23059"/>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投融资</a:t>
          </a:r>
        </a:p>
      </dsp:txBody>
      <dsp:txXfrm>
        <a:off x="0" y="1437038"/>
        <a:ext cx="2927121" cy="456203"/>
      </dsp:txXfrm>
    </dsp:sp>
    <dsp:sp modelId="{C1BFEFBA-91C7-4502-BB48-C276093B3A5A}">
      <dsp:nvSpPr>
        <dsp:cNvPr id="12" name="同侧圆角矩形 11"/>
        <dsp:cNvSpPr/>
      </dsp:nvSpPr>
      <dsp:spPr bwMode="white">
        <a:xfrm rot="5400000">
          <a:off x="5346526" y="-457733"/>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为助力境外业务拓展与运营二进行的品牌建设、推广与营销策略规划活动</a:t>
          </a:r>
          <a:endParaRPr>
            <a:solidFill>
              <a:schemeClr val="dk1"/>
            </a:solidFill>
          </a:endParaRPr>
        </a:p>
      </dsp:txBody>
      <dsp:txXfrm rot="5400000">
        <a:off x="5346526" y="-457733"/>
        <a:ext cx="364962" cy="5203772"/>
      </dsp:txXfrm>
    </dsp:sp>
    <dsp:sp modelId="{CFD4C1FB-F29E-4B71-95CD-C695D69F3543}">
      <dsp:nvSpPr>
        <dsp:cNvPr id="11" name="圆角矩形 10"/>
        <dsp:cNvSpPr/>
      </dsp:nvSpPr>
      <dsp:spPr bwMode="white">
        <a:xfrm>
          <a:off x="0" y="1916051"/>
          <a:ext cx="2927121" cy="456203"/>
        </a:xfrm>
        <a:prstGeom prst="roundRect">
          <a:avLst/>
        </a:prstGeom>
      </dsp:spPr>
      <dsp:style>
        <a:lnRef idx="2">
          <a:schemeClr val="lt1"/>
        </a:lnRef>
        <a:fillRef idx="1">
          <a:schemeClr val="accent1">
            <a:shade val="50000"/>
            <a:hueOff val="288000"/>
            <a:satOff val="19137"/>
            <a:lumOff val="30745"/>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品牌</a:t>
          </a:r>
        </a:p>
      </dsp:txBody>
      <dsp:txXfrm>
        <a:off x="0" y="1916051"/>
        <a:ext cx="2927121" cy="456203"/>
      </dsp:txXfrm>
    </dsp:sp>
    <dsp:sp modelId="{A7222413-0B74-4240-A2BC-027E51C3CD78}">
      <dsp:nvSpPr>
        <dsp:cNvPr id="14" name="同侧圆角矩形 13"/>
        <dsp:cNvSpPr/>
      </dsp:nvSpPr>
      <dsp:spPr bwMode="white">
        <a:xfrm rot="5400000">
          <a:off x="5346526" y="21280"/>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通过与政府、非政府机构、媒体、行业协会等沟通和协调，管理跨境经营合作伙伴，营造有利与公司的生产经营环境。</a:t>
          </a:r>
          <a:endParaRPr>
            <a:solidFill>
              <a:schemeClr val="dk1"/>
            </a:solidFill>
          </a:endParaRPr>
        </a:p>
      </dsp:txBody>
      <dsp:txXfrm rot="5400000">
        <a:off x="5346526" y="21280"/>
        <a:ext cx="364962" cy="5203772"/>
      </dsp:txXfrm>
    </dsp:sp>
    <dsp:sp modelId="{E58B4C33-3ABF-4D94-AA87-E258366D43EC}">
      <dsp:nvSpPr>
        <dsp:cNvPr id="13" name="圆角矩形 12"/>
        <dsp:cNvSpPr/>
      </dsp:nvSpPr>
      <dsp:spPr bwMode="white">
        <a:xfrm>
          <a:off x="0" y="2395064"/>
          <a:ext cx="2927121" cy="456203"/>
        </a:xfrm>
        <a:prstGeom prst="roundRect">
          <a:avLst/>
        </a:prstGeom>
      </dsp:spPr>
      <dsp:style>
        <a:lnRef idx="2">
          <a:schemeClr val="lt1"/>
        </a:lnRef>
        <a:fillRef idx="1">
          <a:schemeClr val="accent1">
            <a:shade val="50000"/>
            <a:hueOff val="360000"/>
            <a:satOff val="23922"/>
            <a:lumOff val="38431"/>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对外关系</a:t>
          </a:r>
        </a:p>
      </dsp:txBody>
      <dsp:txXfrm>
        <a:off x="0" y="2395064"/>
        <a:ext cx="2927121" cy="456203"/>
      </dsp:txXfrm>
    </dsp:sp>
    <dsp:sp modelId="{90A047D5-E85E-4250-B040-FAB4E72D893F}">
      <dsp:nvSpPr>
        <dsp:cNvPr id="16" name="同侧圆角矩形 15"/>
        <dsp:cNvSpPr/>
      </dsp:nvSpPr>
      <dsp:spPr bwMode="white">
        <a:xfrm rot="5400000">
          <a:off x="5346526" y="500292"/>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基于战略规划建立人力资源战略，并实行有效的人才招聘、培养、考核与激励，从而保证人才和组织架构能够满足长期发展目标需求。</a:t>
          </a:r>
          <a:endParaRPr>
            <a:solidFill>
              <a:schemeClr val="dk1"/>
            </a:solidFill>
          </a:endParaRPr>
        </a:p>
      </dsp:txBody>
      <dsp:txXfrm rot="5400000">
        <a:off x="5346526" y="500292"/>
        <a:ext cx="364962" cy="5203772"/>
      </dsp:txXfrm>
    </dsp:sp>
    <dsp:sp modelId="{18C2F46B-7C5D-4697-914E-344E8312D6F4}">
      <dsp:nvSpPr>
        <dsp:cNvPr id="15" name="圆角矩形 14"/>
        <dsp:cNvSpPr/>
      </dsp:nvSpPr>
      <dsp:spPr bwMode="white">
        <a:xfrm>
          <a:off x="0" y="2874077"/>
          <a:ext cx="2927121" cy="456203"/>
        </a:xfrm>
        <a:prstGeom prst="roundRect">
          <a:avLst/>
        </a:prstGeom>
      </dsp:spPr>
      <dsp:style>
        <a:lnRef idx="2">
          <a:schemeClr val="lt1"/>
        </a:lnRef>
        <a:fillRef idx="1">
          <a:schemeClr val="accent1">
            <a:tint val="55000"/>
            <a:hueOff val="-72000"/>
            <a:satOff val="-4783"/>
            <a:lumOff val="-7685"/>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人才管理</a:t>
          </a:r>
        </a:p>
      </dsp:txBody>
      <dsp:txXfrm>
        <a:off x="0" y="2874077"/>
        <a:ext cx="2927121" cy="456203"/>
      </dsp:txXfrm>
    </dsp:sp>
    <dsp:sp modelId="{16D8B19A-85D6-4F02-8539-13389DF9E426}">
      <dsp:nvSpPr>
        <dsp:cNvPr id="18" name="同侧圆角矩形 17"/>
        <dsp:cNvSpPr/>
      </dsp:nvSpPr>
      <dsp:spPr bwMode="white">
        <a:xfrm rot="5400000">
          <a:off x="5346526" y="979305"/>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sz="1050">
              <a:solidFill>
                <a:schemeClr val="dk1"/>
              </a:solidFill>
            </a:rPr>
            <a:t>把可持续发展融入企业的核心业务流程</a:t>
          </a:r>
          <a:r>
            <a:rPr lang="en-US" sz="1050">
              <a:solidFill>
                <a:schemeClr val="dk1"/>
              </a:solidFill>
            </a:rPr>
            <a:t>:</a:t>
          </a:r>
          <a:r>
            <a:rPr lang="zh-CN" sz="1050">
              <a:solidFill>
                <a:schemeClr val="dk1"/>
              </a:solidFill>
            </a:rPr>
            <a:t>在整个供应链中管理碳排放</a:t>
          </a:r>
          <a:r>
            <a:rPr lang="en-US" sz="1050">
              <a:solidFill>
                <a:schemeClr val="dk1"/>
              </a:solidFill>
            </a:rPr>
            <a:t>;</a:t>
          </a:r>
          <a:r>
            <a:rPr lang="zh-CN" sz="1050">
              <a:solidFill>
                <a:schemeClr val="dk1"/>
              </a:solidFill>
            </a:rPr>
            <a:t>拥抱循环经济，实现可再生</a:t>
          </a:r>
          <a:r>
            <a:rPr lang="en-US" sz="1050">
              <a:solidFill>
                <a:schemeClr val="dk1"/>
              </a:solidFill>
            </a:rPr>
            <a:t>;</a:t>
          </a:r>
          <a:r>
            <a:rPr lang="zh-CN" sz="1050">
              <a:solidFill>
                <a:schemeClr val="dk1"/>
              </a:solidFill>
            </a:rPr>
            <a:t>践行企业社会责任</a:t>
          </a:r>
          <a:endParaRPr>
            <a:solidFill>
              <a:schemeClr val="dk1"/>
            </a:solidFill>
          </a:endParaRPr>
        </a:p>
      </dsp:txBody>
      <dsp:txXfrm rot="5400000">
        <a:off x="5346526" y="979305"/>
        <a:ext cx="364962" cy="5203772"/>
      </dsp:txXfrm>
    </dsp:sp>
    <dsp:sp modelId="{EB5CB746-F6AD-4F4C-88AA-8D8BC24B03B6}">
      <dsp:nvSpPr>
        <dsp:cNvPr id="17" name="圆角矩形 16"/>
        <dsp:cNvSpPr/>
      </dsp:nvSpPr>
      <dsp:spPr bwMode="white">
        <a:xfrm>
          <a:off x="0" y="3353090"/>
          <a:ext cx="2927121" cy="456203"/>
        </a:xfrm>
        <a:prstGeom prst="roundRect">
          <a:avLst/>
        </a:prstGeom>
      </dsp:spPr>
      <dsp:style>
        <a:lnRef idx="2">
          <a:schemeClr val="lt1"/>
        </a:lnRef>
        <a:fillRef idx="1">
          <a:schemeClr val="accent1">
            <a:tint val="55000"/>
            <a:hueOff val="-144000"/>
            <a:satOff val="-9568"/>
            <a:lumOff val="-15372"/>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可持续发展</a:t>
          </a:r>
        </a:p>
      </dsp:txBody>
      <dsp:txXfrm>
        <a:off x="0" y="3353090"/>
        <a:ext cx="2927121" cy="456203"/>
      </dsp:txXfrm>
    </dsp:sp>
    <dsp:sp modelId="{23B515F2-64A3-4856-88BE-935910DDD07F}">
      <dsp:nvSpPr>
        <dsp:cNvPr id="20" name="同侧圆角矩形 19"/>
        <dsp:cNvSpPr/>
      </dsp:nvSpPr>
      <dsp:spPr bwMode="white">
        <a:xfrm rot="5400000">
          <a:off x="5346526" y="1458318"/>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dirty="0">
              <a:solidFill>
                <a:schemeClr val="dk1"/>
              </a:solidFill>
            </a:rPr>
            <a:t>基于战略规划搭建财务模型有效管控境外业务的财务情况，搭建税务结构进行税务管理</a:t>
          </a:r>
          <a:endParaRPr>
            <a:solidFill>
              <a:schemeClr val="dk1"/>
            </a:solidFill>
          </a:endParaRPr>
        </a:p>
      </dsp:txBody>
      <dsp:txXfrm rot="5400000">
        <a:off x="5346526" y="1458318"/>
        <a:ext cx="364962" cy="5203772"/>
      </dsp:txXfrm>
    </dsp:sp>
    <dsp:sp modelId="{EE08ABF0-FF3D-4E1F-998B-41B0858E1109}">
      <dsp:nvSpPr>
        <dsp:cNvPr id="19" name="圆角矩形 18"/>
        <dsp:cNvSpPr/>
      </dsp:nvSpPr>
      <dsp:spPr bwMode="white">
        <a:xfrm>
          <a:off x="0" y="3832103"/>
          <a:ext cx="2927121" cy="456203"/>
        </a:xfrm>
        <a:prstGeom prst="roundRect">
          <a:avLst/>
        </a:prstGeom>
      </dsp:spPr>
      <dsp:style>
        <a:lnRef idx="2">
          <a:schemeClr val="lt1"/>
        </a:lnRef>
        <a:fillRef idx="1">
          <a:schemeClr val="accent1">
            <a:tint val="55000"/>
            <a:hueOff val="-215999"/>
            <a:satOff val="-14352"/>
            <a:lumOff val="-23058"/>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财税管理</a:t>
          </a:r>
        </a:p>
      </dsp:txBody>
      <dsp:txXfrm>
        <a:off x="0" y="3832103"/>
        <a:ext cx="2927121" cy="456203"/>
      </dsp:txXfrm>
    </dsp:sp>
    <dsp:sp modelId="{743DF7C0-E37B-4936-AB8C-608B0C7FC019}">
      <dsp:nvSpPr>
        <dsp:cNvPr id="22" name="同侧圆角矩形 21"/>
        <dsp:cNvSpPr/>
      </dsp:nvSpPr>
      <dsp:spPr bwMode="white">
        <a:xfrm rot="5400000">
          <a:off x="5346526" y="1937331"/>
          <a:ext cx="364962" cy="5203772"/>
        </a:xfrm>
        <a:prstGeom prst="round2SameRect">
          <a:avLst/>
        </a:prstGeom>
      </dsp:spPr>
      <dsp:style>
        <a:lnRef idx="2">
          <a:schemeClr val="accent1">
            <a:alpha val="90000"/>
            <a:tint val="55000"/>
          </a:schemeClr>
        </a:lnRef>
        <a:fillRef idx="1">
          <a:schemeClr val="accent1">
            <a:alpha val="90000"/>
            <a:tint val="55000"/>
          </a:schemeClr>
        </a:fillRef>
        <a:effectRef idx="0">
          <a:scrgbClr r="0" g="0" b="0"/>
        </a:effectRef>
        <a:fontRef idx="minor"/>
      </dsp:style>
      <dsp:txBody>
        <a:bodyPr rot="-5400000" lIns="38100" tIns="19050" rIns="38100" bIns="1905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zh-CN" altLang="en-US" sz="1050">
              <a:solidFill>
                <a:schemeClr val="dk1"/>
              </a:solidFill>
            </a:rPr>
            <a:t>进行一体化的信息管理系统规划与整合以统一管理所有境外公司并提供相应的信息管理服务与支持，建设信息通信基础设施支持境外业务数字化管理</a:t>
          </a:r>
          <a:endParaRPr>
            <a:solidFill>
              <a:schemeClr val="dk1"/>
            </a:solidFill>
          </a:endParaRPr>
        </a:p>
      </dsp:txBody>
      <dsp:txXfrm rot="5400000">
        <a:off x="5346526" y="1937331"/>
        <a:ext cx="364962" cy="5203772"/>
      </dsp:txXfrm>
    </dsp:sp>
    <dsp:sp modelId="{B9AC804B-3B5C-4699-9498-8BC24723DB55}">
      <dsp:nvSpPr>
        <dsp:cNvPr id="21" name="圆角矩形 20"/>
        <dsp:cNvSpPr/>
      </dsp:nvSpPr>
      <dsp:spPr bwMode="white">
        <a:xfrm>
          <a:off x="0" y="4311115"/>
          <a:ext cx="2927121" cy="456203"/>
        </a:xfrm>
        <a:prstGeom prst="roundRect">
          <a:avLst/>
        </a:prstGeom>
      </dsp:spPr>
      <dsp:style>
        <a:lnRef idx="2">
          <a:schemeClr val="lt1"/>
        </a:lnRef>
        <a:fillRef idx="1">
          <a:schemeClr val="accent1">
            <a:tint val="55000"/>
            <a:hueOff val="-288000"/>
            <a:satOff val="-19136"/>
            <a:lumOff val="-30744"/>
            <a:alpha val="100000"/>
          </a:schemeClr>
        </a:fillRef>
        <a:effectRef idx="0">
          <a:scrgbClr r="0" g="0" b="0"/>
        </a:effectRef>
        <a:fontRef idx="minor">
          <a:schemeClr val="lt1"/>
        </a:fontRef>
      </dsp:style>
      <dsp:txBody>
        <a:bodyPr lIns="80010" tIns="40005" rIns="80010"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t>数字化底座</a:t>
          </a:r>
        </a:p>
      </dsp:txBody>
      <dsp:txXfrm>
        <a:off x="0" y="4311115"/>
        <a:ext cx="2927121" cy="456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96371" cy="4997581"/>
        <a:chOff x="0" y="0"/>
        <a:chExt cx="7496371" cy="4997581"/>
      </a:xfrm>
    </dsp:grpSpPr>
    <dsp:sp modelId="{684CDDAE-727C-41E2-AB80-A55462DC1E08}">
      <dsp:nvSpPr>
        <dsp:cNvPr id="3" name="圆角矩形 2"/>
        <dsp:cNvSpPr/>
      </dsp:nvSpPr>
      <dsp:spPr bwMode="white">
        <a:xfrm>
          <a:off x="0" y="25158"/>
          <a:ext cx="7496371" cy="645160"/>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zh-CN" altLang="en-US" dirty="0"/>
            <a:t>走出去</a:t>
          </a:r>
        </a:p>
      </dsp:txBody>
      <dsp:txXfrm>
        <a:off x="0" y="25158"/>
        <a:ext cx="7496371" cy="645160"/>
      </dsp:txXfrm>
    </dsp:sp>
    <dsp:sp modelId="{F03CBC49-71DE-4663-BA9A-484DCF994741}">
      <dsp:nvSpPr>
        <dsp:cNvPr id="4" name="矩形 3"/>
        <dsp:cNvSpPr/>
      </dsp:nvSpPr>
      <dsp:spPr bwMode="white">
        <a:xfrm>
          <a:off x="0" y="670318"/>
          <a:ext cx="7496371" cy="65087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38009"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zh-CN" altLang="en-US" dirty="0">
              <a:solidFill>
                <a:schemeClr val="tx1"/>
              </a:solidFill>
            </a:rPr>
            <a:t>加大</a:t>
          </a:r>
          <a:r>
            <a:rPr lang="zh-CN" altLang="en-US" b="1" dirty="0">
              <a:solidFill>
                <a:srgbClr val="FF0000"/>
              </a:solidFill>
            </a:rPr>
            <a:t>国际化产品研发投入</a:t>
          </a:r>
          <a:r>
            <a:rPr lang="zh-CN" altLang="en-US" dirty="0">
              <a:solidFill>
                <a:schemeClr val="tx1"/>
              </a:solidFill>
            </a:rPr>
            <a:t>，通过经销商和外派营销人员开展业务，构建东富龙品牌形象。</a:t>
          </a:r>
          <a:endParaRPr>
            <a:solidFill>
              <a:schemeClr val="tx1"/>
            </a:solidFill>
          </a:endParaRPr>
        </a:p>
      </dsp:txBody>
      <dsp:txXfrm>
        <a:off x="0" y="670318"/>
        <a:ext cx="7496371" cy="650875"/>
      </dsp:txXfrm>
    </dsp:sp>
    <dsp:sp modelId="{CC67576D-BC38-4C19-9C8D-6D51DBCFEB87}">
      <dsp:nvSpPr>
        <dsp:cNvPr id="5" name="圆角矩形 4"/>
        <dsp:cNvSpPr/>
      </dsp:nvSpPr>
      <dsp:spPr bwMode="white">
        <a:xfrm>
          <a:off x="0" y="1321193"/>
          <a:ext cx="7496371" cy="645160"/>
        </a:xfrm>
        <a:prstGeom prst="roundRect">
          <a:avLst/>
        </a:prstGeom>
      </dsp:spPr>
      <dsp:style>
        <a:lnRef idx="2">
          <a:schemeClr val="lt1"/>
        </a:lnRef>
        <a:fillRef idx="1">
          <a:schemeClr val="accent5">
            <a:hueOff val="6800000"/>
            <a:satOff val="-1175"/>
            <a:lumOff val="-1437"/>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zh-CN" altLang="en-US" dirty="0"/>
            <a:t>走进去</a:t>
          </a:r>
        </a:p>
      </dsp:txBody>
      <dsp:txXfrm>
        <a:off x="0" y="1321193"/>
        <a:ext cx="7496371" cy="645160"/>
      </dsp:txXfrm>
    </dsp:sp>
    <dsp:sp modelId="{F8B67174-4942-4C2C-8236-CACEC850EC98}">
      <dsp:nvSpPr>
        <dsp:cNvPr id="6" name="矩形 5"/>
        <dsp:cNvSpPr/>
      </dsp:nvSpPr>
      <dsp:spPr bwMode="white">
        <a:xfrm>
          <a:off x="0" y="1966353"/>
          <a:ext cx="7496371" cy="4140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38009"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zh-CN" altLang="en-US" b="0" i="0" dirty="0">
              <a:solidFill>
                <a:schemeClr val="tx1"/>
              </a:solidFill>
            </a:rPr>
            <a:t>建立</a:t>
          </a:r>
          <a:r>
            <a:rPr lang="zh-CN" altLang="en-US" b="1" i="0" dirty="0">
              <a:solidFill>
                <a:srgbClr val="FF0000"/>
              </a:solidFill>
            </a:rPr>
            <a:t>本地分支</a:t>
          </a:r>
          <a:r>
            <a:rPr lang="zh-CN" altLang="en-US" b="0" i="0" dirty="0">
              <a:solidFill>
                <a:schemeClr val="tx1"/>
              </a:solidFill>
            </a:rPr>
            <a:t>机构，加强对国际业务管理。</a:t>
          </a:r>
          <a:endParaRPr lang="zh-CN" altLang="en-US" dirty="0">
            <a:solidFill>
              <a:schemeClr val="tx1"/>
            </a:solidFill>
          </a:endParaRPr>
        </a:p>
      </dsp:txBody>
      <dsp:txXfrm>
        <a:off x="0" y="1966353"/>
        <a:ext cx="7496371" cy="414000"/>
      </dsp:txXfrm>
    </dsp:sp>
    <dsp:sp modelId="{CE961780-0379-491D-BD8F-43149BCB53B9}">
      <dsp:nvSpPr>
        <dsp:cNvPr id="7" name="圆角矩形 6"/>
        <dsp:cNvSpPr/>
      </dsp:nvSpPr>
      <dsp:spPr bwMode="white">
        <a:xfrm>
          <a:off x="0" y="2380353"/>
          <a:ext cx="7496371" cy="645160"/>
        </a:xfrm>
        <a:prstGeom prst="roundRect">
          <a:avLst/>
        </a:prstGeom>
      </dsp:spPr>
      <dsp:style>
        <a:lnRef idx="2">
          <a:schemeClr val="lt1"/>
        </a:lnRef>
        <a:fillRef idx="1">
          <a:schemeClr val="accent5">
            <a:hueOff val="13600000"/>
            <a:satOff val="-2352"/>
            <a:lumOff val="-2875"/>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zh-CN" altLang="en-US" dirty="0"/>
            <a:t>走上去</a:t>
          </a:r>
          <a:endParaRPr lang="en-US" altLang="zh-CN" dirty="0"/>
        </a:p>
      </dsp:txBody>
      <dsp:txXfrm>
        <a:off x="0" y="2380353"/>
        <a:ext cx="7496371" cy="645160"/>
      </dsp:txXfrm>
    </dsp:sp>
    <dsp:sp modelId="{D39D0EF1-D13C-4DED-BAF4-60A965AF211F}">
      <dsp:nvSpPr>
        <dsp:cNvPr id="8" name="矩形 7"/>
        <dsp:cNvSpPr/>
      </dsp:nvSpPr>
      <dsp:spPr bwMode="white">
        <a:xfrm>
          <a:off x="0" y="3025513"/>
          <a:ext cx="7496371" cy="65087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38009"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zh-CN" altLang="en-US" b="0" i="0" dirty="0">
              <a:solidFill>
                <a:schemeClr val="tx1"/>
              </a:solidFill>
            </a:rPr>
            <a:t>建立</a:t>
          </a:r>
          <a:r>
            <a:rPr lang="zh-CN" altLang="en-US" b="1" i="0" dirty="0">
              <a:solidFill>
                <a:srgbClr val="FF0000"/>
              </a:solidFill>
            </a:rPr>
            <a:t>本地供应链体系及制造工厂（投资并购）</a:t>
          </a:r>
          <a:r>
            <a:rPr lang="zh-CN" altLang="en-US" b="0" i="0" dirty="0">
              <a:solidFill>
                <a:schemeClr val="tx1"/>
              </a:solidFill>
            </a:rPr>
            <a:t>，实现本地化研产供销服体系。</a:t>
          </a:r>
          <a:endParaRPr lang="en-US" altLang="zh-CN" dirty="0">
            <a:solidFill>
              <a:schemeClr val="tx1"/>
            </a:solidFill>
          </a:endParaRPr>
        </a:p>
      </dsp:txBody>
      <dsp:txXfrm>
        <a:off x="0" y="3025513"/>
        <a:ext cx="7496371" cy="650875"/>
      </dsp:txXfrm>
    </dsp:sp>
    <dsp:sp modelId="{C18762F1-1CFD-406D-9D61-7FA799CA1433}">
      <dsp:nvSpPr>
        <dsp:cNvPr id="9" name="圆角矩形 8"/>
        <dsp:cNvSpPr/>
      </dsp:nvSpPr>
      <dsp:spPr bwMode="white">
        <a:xfrm>
          <a:off x="0" y="3676388"/>
          <a:ext cx="7496371" cy="645160"/>
        </a:xfrm>
        <a:prstGeom prst="roundRect">
          <a:avLst/>
        </a:prstGeom>
      </dsp:spPr>
      <dsp:style>
        <a:lnRef idx="2">
          <a:schemeClr val="lt1"/>
        </a:lnRef>
        <a:fillRef idx="1">
          <a:schemeClr val="accent5">
            <a:hueOff val="20400000"/>
            <a:satOff val="-3528"/>
            <a:lumOff val="-4313"/>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zh-CN" altLang="en-US" dirty="0"/>
            <a:t>全球一体化</a:t>
          </a:r>
          <a:endParaRPr lang="en-US" altLang="zh-CN" dirty="0"/>
        </a:p>
      </dsp:txBody>
      <dsp:txXfrm>
        <a:off x="0" y="3676388"/>
        <a:ext cx="7496371" cy="645160"/>
      </dsp:txXfrm>
    </dsp:sp>
    <dsp:sp modelId="{AA551820-CB39-4DAB-A4D0-1A4C29B05465}">
      <dsp:nvSpPr>
        <dsp:cNvPr id="10" name="矩形 9"/>
        <dsp:cNvSpPr/>
      </dsp:nvSpPr>
      <dsp:spPr bwMode="white">
        <a:xfrm>
          <a:off x="0" y="4321548"/>
          <a:ext cx="7496371" cy="65087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38009"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zh-CN" altLang="en-US" b="0" i="0" dirty="0">
              <a:solidFill>
                <a:schemeClr val="tx1"/>
              </a:solidFill>
            </a:rPr>
            <a:t>建立</a:t>
          </a:r>
          <a:r>
            <a:rPr lang="zh-CN" altLang="en-US" b="1" i="0" dirty="0">
              <a:solidFill>
                <a:srgbClr val="FF0000"/>
              </a:solidFill>
            </a:rPr>
            <a:t>全球一体化运营体系</a:t>
          </a:r>
          <a:r>
            <a:rPr lang="zh-CN" altLang="en-US" b="0" i="0" dirty="0">
              <a:solidFill>
                <a:schemeClr val="tx1"/>
              </a:solidFill>
            </a:rPr>
            <a:t>，管理和实现全球资源配置以及组织和流程的优化。</a:t>
          </a:r>
          <a:endParaRPr lang="en-US" altLang="zh-CN" dirty="0">
            <a:solidFill>
              <a:schemeClr val="tx1"/>
            </a:solidFill>
          </a:endParaRPr>
        </a:p>
      </dsp:txBody>
      <dsp:txXfrm>
        <a:off x="0" y="4321548"/>
        <a:ext cx="7496371" cy="650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73388" cy="4613956"/>
        <a:chOff x="0" y="0"/>
        <a:chExt cx="9173388" cy="4613956"/>
      </a:xfrm>
    </dsp:grpSpPr>
    <dsp:sp modelId="{F4BEF0FD-B44A-4091-B756-BDDEED211158}">
      <dsp:nvSpPr>
        <dsp:cNvPr id="4" name="空心弧 3"/>
        <dsp:cNvSpPr/>
      </dsp:nvSpPr>
      <dsp:spPr bwMode="white">
        <a:xfrm>
          <a:off x="-5165273" y="-811600"/>
          <a:ext cx="6237157" cy="6237157"/>
        </a:xfrm>
        <a:prstGeom prst="blockArc">
          <a:avLst>
            <a:gd name="adj1" fmla="val 18900000"/>
            <a:gd name="adj2" fmla="val 2700000"/>
            <a:gd name="adj3" fmla="val 290"/>
          </a:avLst>
        </a:prstGeom>
      </dsp:spPr>
      <dsp:style>
        <a:lnRef idx="2">
          <a:schemeClr val="accent4"/>
        </a:lnRef>
        <a:fillRef idx="0">
          <a:schemeClr val="accent2">
            <a:tint val="90000"/>
          </a:schemeClr>
        </a:fillRef>
        <a:effectRef idx="0">
          <a:scrgbClr r="0" g="0" b="0"/>
        </a:effectRef>
        <a:fontRef idx="minor"/>
      </dsp:style>
      <dsp:txXfrm>
        <a:off x="-5165273" y="-811600"/>
        <a:ext cx="6237157" cy="6237157"/>
      </dsp:txXfrm>
    </dsp:sp>
    <dsp:sp modelId="{FD49D5DA-81F2-4ACF-8314-E56B985F02C7}">
      <dsp:nvSpPr>
        <dsp:cNvPr id="7" name="矩形 6"/>
        <dsp:cNvSpPr/>
      </dsp:nvSpPr>
      <dsp:spPr bwMode="white">
        <a:xfrm>
          <a:off x="585050" y="354721"/>
          <a:ext cx="8588338" cy="709811"/>
        </a:xfrm>
        <a:prstGeom prst="rect">
          <a:avLst/>
        </a:prstGeom>
      </dsp:spPr>
      <dsp:style>
        <a:lnRef idx="0">
          <a:schemeClr val="lt1"/>
        </a:lnRef>
        <a:fillRef idx="3">
          <a:schemeClr val="accent3">
            <a:hueOff val="0"/>
            <a:satOff val="0"/>
            <a:lumOff val="0"/>
            <a:alpha val="100000"/>
          </a:schemeClr>
        </a:fillRef>
        <a:effectRef idx="3">
          <a:scrgbClr r="0" g="0" b="0"/>
        </a:effectRef>
        <a:fontRef idx="minor">
          <a:schemeClr val="lt1"/>
        </a:fontRef>
      </dsp:style>
      <dsp:txBody>
        <a:bodyPr lIns="563412"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整体规划，分布实施</a:t>
          </a:r>
        </a:p>
      </dsp:txBody>
      <dsp:txXfrm>
        <a:off x="585050" y="354721"/>
        <a:ext cx="8588338" cy="709811"/>
      </dsp:txXfrm>
    </dsp:sp>
    <dsp:sp modelId="{46CED6C8-FCB7-41A7-A408-A6BA60F7DB8B}">
      <dsp:nvSpPr>
        <dsp:cNvPr id="8" name="椭圆 7"/>
        <dsp:cNvSpPr/>
      </dsp:nvSpPr>
      <dsp:spPr bwMode="white">
        <a:xfrm>
          <a:off x="141418" y="265995"/>
          <a:ext cx="887264" cy="887264"/>
        </a:xfrm>
        <a:prstGeom prst="ellipse">
          <a:avLst/>
        </a:prstGeom>
      </dsp:spPr>
      <dsp:style>
        <a:lnRef idx="1">
          <a:schemeClr val="accent3">
            <a:hueOff val="0"/>
            <a:satOff val="0"/>
            <a:lumOff val="0"/>
            <a:alpha val="100000"/>
          </a:schemeClr>
        </a:lnRef>
        <a:fillRef idx="1">
          <a:schemeClr val="lt1"/>
        </a:fillRef>
        <a:effectRef idx="2">
          <a:scrgbClr r="0" g="0" b="0"/>
        </a:effectRef>
        <a:fontRef idx="minor"/>
      </dsp:style>
      <dsp:txXfrm>
        <a:off x="141418" y="265995"/>
        <a:ext cx="887264" cy="887264"/>
      </dsp:txXfrm>
    </dsp:sp>
    <dsp:sp modelId="{67516E4F-1578-491A-8746-4912EE449300}">
      <dsp:nvSpPr>
        <dsp:cNvPr id="9" name="矩形 8"/>
        <dsp:cNvSpPr/>
      </dsp:nvSpPr>
      <dsp:spPr bwMode="white">
        <a:xfrm>
          <a:off x="992001" y="1419622"/>
          <a:ext cx="8181387" cy="709811"/>
        </a:xfrm>
        <a:prstGeom prst="rect">
          <a:avLst/>
        </a:prstGeom>
      </dsp:spPr>
      <dsp:style>
        <a:lnRef idx="0">
          <a:schemeClr val="lt1"/>
        </a:lnRef>
        <a:fillRef idx="3">
          <a:schemeClr val="accent3">
            <a:hueOff val="-2340000"/>
            <a:satOff val="15948"/>
            <a:lumOff val="3399"/>
            <a:alpha val="100000"/>
          </a:schemeClr>
        </a:fillRef>
        <a:effectRef idx="3">
          <a:scrgbClr r="0" g="0" b="0"/>
        </a:effectRef>
        <a:fontRef idx="minor">
          <a:schemeClr val="lt1"/>
        </a:fontRef>
      </dsp:style>
      <dsp:txBody>
        <a:bodyPr lIns="563412"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统一平台，集中部署</a:t>
          </a:r>
        </a:p>
      </dsp:txBody>
      <dsp:txXfrm>
        <a:off x="992001" y="1419622"/>
        <a:ext cx="8181387" cy="709811"/>
      </dsp:txXfrm>
    </dsp:sp>
    <dsp:sp modelId="{A4B7EFDA-90DF-45A9-8A8F-EC549DF77A6E}">
      <dsp:nvSpPr>
        <dsp:cNvPr id="10" name="椭圆 9"/>
        <dsp:cNvSpPr/>
      </dsp:nvSpPr>
      <dsp:spPr bwMode="white">
        <a:xfrm>
          <a:off x="548369" y="1330896"/>
          <a:ext cx="887264" cy="887264"/>
        </a:xfrm>
        <a:prstGeom prst="ellipse">
          <a:avLst/>
        </a:prstGeom>
      </dsp:spPr>
      <dsp:style>
        <a:lnRef idx="1">
          <a:schemeClr val="accent3">
            <a:hueOff val="-2340000"/>
            <a:satOff val="15948"/>
            <a:lumOff val="3399"/>
            <a:alpha val="100000"/>
          </a:schemeClr>
        </a:lnRef>
        <a:fillRef idx="1">
          <a:schemeClr val="lt1"/>
        </a:fillRef>
        <a:effectRef idx="2">
          <a:scrgbClr r="0" g="0" b="0"/>
        </a:effectRef>
        <a:fontRef idx="minor"/>
      </dsp:style>
      <dsp:txXfrm>
        <a:off x="548369" y="1330896"/>
        <a:ext cx="887264" cy="887264"/>
      </dsp:txXfrm>
    </dsp:sp>
    <dsp:sp modelId="{92B0AB2D-DA74-4D2E-AE41-CBD2B3BBDC14}">
      <dsp:nvSpPr>
        <dsp:cNvPr id="11" name="矩形 10"/>
        <dsp:cNvSpPr/>
      </dsp:nvSpPr>
      <dsp:spPr bwMode="white">
        <a:xfrm>
          <a:off x="992001" y="2484523"/>
          <a:ext cx="8181387" cy="709811"/>
        </a:xfrm>
        <a:prstGeom prst="rect">
          <a:avLst/>
        </a:prstGeom>
      </dsp:spPr>
      <dsp:style>
        <a:lnRef idx="0">
          <a:schemeClr val="lt1"/>
        </a:lnRef>
        <a:fillRef idx="3">
          <a:schemeClr val="accent3">
            <a:hueOff val="-4680000"/>
            <a:satOff val="31895"/>
            <a:lumOff val="6797"/>
            <a:alpha val="100000"/>
          </a:schemeClr>
        </a:fillRef>
        <a:effectRef idx="3">
          <a:scrgbClr r="0" g="0" b="0"/>
        </a:effectRef>
        <a:fontRef idx="minor">
          <a:schemeClr val="lt1"/>
        </a:fontRef>
      </dsp:style>
      <dsp:txBody>
        <a:bodyPr lIns="563412"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合作建设，自主运营</a:t>
          </a:r>
        </a:p>
      </dsp:txBody>
      <dsp:txXfrm>
        <a:off x="992001" y="2484523"/>
        <a:ext cx="8181387" cy="709811"/>
      </dsp:txXfrm>
    </dsp:sp>
    <dsp:sp modelId="{A0E54C46-0FE1-4470-9AB3-3BE5CF9B6AC5}">
      <dsp:nvSpPr>
        <dsp:cNvPr id="12" name="椭圆 11"/>
        <dsp:cNvSpPr/>
      </dsp:nvSpPr>
      <dsp:spPr bwMode="white">
        <a:xfrm>
          <a:off x="548369" y="2395797"/>
          <a:ext cx="887264" cy="887264"/>
        </a:xfrm>
        <a:prstGeom prst="ellipse">
          <a:avLst/>
        </a:prstGeom>
      </dsp:spPr>
      <dsp:style>
        <a:lnRef idx="1">
          <a:schemeClr val="accent3">
            <a:hueOff val="-4680000"/>
            <a:satOff val="31895"/>
            <a:lumOff val="6797"/>
            <a:alpha val="100000"/>
          </a:schemeClr>
        </a:lnRef>
        <a:fillRef idx="1">
          <a:schemeClr val="lt1"/>
        </a:fillRef>
        <a:effectRef idx="2">
          <a:scrgbClr r="0" g="0" b="0"/>
        </a:effectRef>
        <a:fontRef idx="minor"/>
      </dsp:style>
      <dsp:txXfrm>
        <a:off x="548369" y="2395797"/>
        <a:ext cx="887264" cy="887264"/>
      </dsp:txXfrm>
    </dsp:sp>
    <dsp:sp modelId="{9C1A4605-4985-4842-9ECC-31509DFE9B8B}">
      <dsp:nvSpPr>
        <dsp:cNvPr id="13" name="矩形 12"/>
        <dsp:cNvSpPr/>
      </dsp:nvSpPr>
      <dsp:spPr bwMode="white">
        <a:xfrm>
          <a:off x="585050" y="3569604"/>
          <a:ext cx="8588338" cy="709811"/>
        </a:xfrm>
        <a:prstGeom prst="rect">
          <a:avLst/>
        </a:prstGeom>
      </dsp:spPr>
      <dsp:style>
        <a:lnRef idx="0">
          <a:schemeClr val="lt1"/>
        </a:lnRef>
        <a:fillRef idx="3">
          <a:schemeClr val="accent3">
            <a:hueOff val="-7020000"/>
            <a:satOff val="47843"/>
            <a:lumOff val="10196"/>
            <a:alpha val="100000"/>
          </a:schemeClr>
        </a:fillRef>
        <a:effectRef idx="3">
          <a:scrgbClr r="0" g="0" b="0"/>
        </a:effectRef>
        <a:fontRef idx="minor">
          <a:schemeClr val="lt1"/>
        </a:fontRef>
      </dsp:style>
      <dsp:txBody>
        <a:bodyPr lIns="563412" tIns="45720" rIns="45720" bIns="457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数据引导业务变革</a:t>
          </a:r>
        </a:p>
      </dsp:txBody>
      <dsp:txXfrm>
        <a:off x="585050" y="3569604"/>
        <a:ext cx="8588338" cy="709811"/>
      </dsp:txXfrm>
    </dsp:sp>
    <dsp:sp modelId="{503822B9-9DB1-43C0-8E47-7FF509C3957F}">
      <dsp:nvSpPr>
        <dsp:cNvPr id="14" name="椭圆 13"/>
        <dsp:cNvSpPr/>
      </dsp:nvSpPr>
      <dsp:spPr bwMode="white">
        <a:xfrm>
          <a:off x="141418" y="3460698"/>
          <a:ext cx="887264" cy="887264"/>
        </a:xfrm>
        <a:prstGeom prst="ellipse">
          <a:avLst/>
        </a:prstGeom>
      </dsp:spPr>
      <dsp:style>
        <a:lnRef idx="1">
          <a:schemeClr val="accent3">
            <a:hueOff val="-7020000"/>
            <a:satOff val="47843"/>
            <a:lumOff val="10196"/>
            <a:alpha val="100000"/>
          </a:schemeClr>
        </a:lnRef>
        <a:fillRef idx="1">
          <a:schemeClr val="lt1"/>
        </a:fillRef>
        <a:effectRef idx="2">
          <a:scrgbClr r="0" g="0" b="0"/>
        </a:effectRef>
        <a:fontRef idx="minor"/>
      </dsp:style>
      <dsp:txXfrm>
        <a:off x="141418" y="3460698"/>
        <a:ext cx="887264" cy="887264"/>
      </dsp:txXfrm>
    </dsp:sp>
    <dsp:sp modelId="{72343F70-35A1-46F3-96CC-6ED7F882A610}">
      <dsp:nvSpPr>
        <dsp:cNvPr id="3" name="矩形 2" hidden="1"/>
        <dsp:cNvSpPr/>
      </dsp:nvSpPr>
      <dsp:spPr bwMode="white">
        <a:xfrm>
          <a:off x="127745" y="96538"/>
          <a:ext cx="36000" cy="36000"/>
        </a:xfrm>
        <a:prstGeom prst="rect">
          <a:avLst/>
        </a:prstGeom>
      </dsp:spPr>
      <dsp:style>
        <a:lnRef idx="0">
          <a:schemeClr val="lt1"/>
        </a:lnRef>
        <a:fillRef idx="3">
          <a:schemeClr val="accent3">
            <a:hueOff val="0"/>
            <a:satOff val="0"/>
            <a:lumOff val="0"/>
            <a:alpha val="100000"/>
          </a:schemeClr>
        </a:fillRef>
        <a:effectRef idx="3">
          <a:scrgbClr r="0" g="0" b="0"/>
        </a:effectRef>
        <a:fontRef idx="minor">
          <a:schemeClr val="lt1"/>
        </a:fontRef>
      </dsp:style>
      <dsp:txXfrm>
        <a:off x="127745" y="96538"/>
        <a:ext cx="36000" cy="36000"/>
      </dsp:txXfrm>
    </dsp:sp>
    <dsp:sp modelId="{F7B7BBA7-D365-41C4-B07B-B7AE648EC6D8}">
      <dsp:nvSpPr>
        <dsp:cNvPr id="5" name="矩形 4" hidden="1"/>
        <dsp:cNvSpPr/>
      </dsp:nvSpPr>
      <dsp:spPr bwMode="white">
        <a:xfrm>
          <a:off x="1035883" y="2288978"/>
          <a:ext cx="36000" cy="36000"/>
        </a:xfrm>
        <a:prstGeom prst="rect">
          <a:avLst/>
        </a:prstGeom>
      </dsp:spPr>
      <dsp:style>
        <a:lnRef idx="0">
          <a:schemeClr val="lt1"/>
        </a:lnRef>
        <a:fillRef idx="3">
          <a:schemeClr val="accent3">
            <a:hueOff val="0"/>
            <a:satOff val="0"/>
            <a:lumOff val="0"/>
            <a:alpha val="100000"/>
          </a:schemeClr>
        </a:fillRef>
        <a:effectRef idx="3">
          <a:scrgbClr r="0" g="0" b="0"/>
        </a:effectRef>
        <a:fontRef idx="minor">
          <a:schemeClr val="lt1"/>
        </a:fontRef>
      </dsp:style>
      <dsp:txXfrm>
        <a:off x="1035883" y="2288978"/>
        <a:ext cx="36000" cy="36000"/>
      </dsp:txXfrm>
    </dsp:sp>
    <dsp:sp modelId="{26273E16-A1FF-4F43-9027-3A1942E4CC75}">
      <dsp:nvSpPr>
        <dsp:cNvPr id="6" name="矩形 5" hidden="1"/>
        <dsp:cNvSpPr/>
      </dsp:nvSpPr>
      <dsp:spPr bwMode="white">
        <a:xfrm>
          <a:off x="127745" y="4481418"/>
          <a:ext cx="36000" cy="36000"/>
        </a:xfrm>
        <a:prstGeom prst="rect">
          <a:avLst/>
        </a:prstGeom>
      </dsp:spPr>
      <dsp:style>
        <a:lnRef idx="0">
          <a:schemeClr val="lt1"/>
        </a:lnRef>
        <a:fillRef idx="3">
          <a:schemeClr val="accent3">
            <a:hueOff val="0"/>
            <a:satOff val="0"/>
            <a:lumOff val="0"/>
            <a:alpha val="100000"/>
          </a:schemeClr>
        </a:fillRef>
        <a:effectRef idx="3">
          <a:scrgbClr r="0" g="0" b="0"/>
        </a:effectRef>
        <a:fontRef idx="minor">
          <a:schemeClr val="lt1"/>
        </a:fontRef>
      </dsp:style>
      <dsp:txXfrm>
        <a:off x="127745" y="4481418"/>
        <a:ext cx="36000" cy="36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348483" cy="5575008"/>
        <a:chOff x="0" y="0"/>
        <a:chExt cx="11348483" cy="5575008"/>
      </a:xfrm>
    </dsp:grpSpPr>
    <dsp:sp modelId="{741DBFE8-6A7A-469C-A5D6-9FA97A59BDD6}">
      <dsp:nvSpPr>
        <dsp:cNvPr id="3" name="燕尾形箭头 2"/>
        <dsp:cNvSpPr/>
      </dsp:nvSpPr>
      <dsp:spPr bwMode="white">
        <a:xfrm>
          <a:off x="0" y="1672502"/>
          <a:ext cx="11348483" cy="2230003"/>
        </a:xfrm>
        <a:prstGeom prst="notchedRightArrow">
          <a:avLst/>
        </a:prstGeom>
        <a:sp3d z="-190500" extrusionH="12700" prstMaterial="plastic">
          <a:bevelT w="50800" h="50800"/>
        </a:sp3d>
      </dsp:spPr>
      <dsp:style>
        <a:lnRef idx="0">
          <a:schemeClr val="dk1"/>
        </a:lnRef>
        <a:fillRef idx="3">
          <a:schemeClr val="accent2">
            <a:tint val="40000"/>
          </a:schemeClr>
        </a:fillRef>
        <a:effectRef idx="0">
          <a:scrgbClr r="0" g="0" b="0"/>
        </a:effectRef>
        <a:fontRef idx="minor"/>
      </dsp:style>
      <dsp:txXfrm>
        <a:off x="0" y="1672502"/>
        <a:ext cx="11348483" cy="2230003"/>
      </dsp:txXfrm>
    </dsp:sp>
    <dsp:sp modelId="{B2B07ECC-370B-48C6-A968-9A702EE24A4C}">
      <dsp:nvSpPr>
        <dsp:cNvPr id="4" name="矩形 3"/>
        <dsp:cNvSpPr/>
      </dsp:nvSpPr>
      <dsp:spPr bwMode="white">
        <a:xfrm>
          <a:off x="0" y="0"/>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5344" tIns="85344" rIns="85344" bIns="85344" anchor="b"/>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易飞</a:t>
          </a:r>
          <a:r>
            <a:rPr lang="en-US" altLang="zh-CN" sz="1200" b="1" dirty="0">
              <a:solidFill>
                <a:schemeClr val="tx1"/>
              </a:solidFill>
              <a:latin typeface="微软雅黑" panose="020B0503020204020204" charset="-122"/>
              <a:ea typeface="微软雅黑" panose="020B0503020204020204" charset="-122"/>
            </a:rPr>
            <a:t>6.0</a:t>
          </a:r>
          <a:endParaRPr lang="en-US" altLang="zh-CN" sz="1200" b="1" dirty="0">
            <a:solidFill>
              <a:schemeClr val="tx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sz="1100" b="1" dirty="0">
              <a:solidFill>
                <a:schemeClr val="tx1"/>
              </a:solidFill>
              <a:latin typeface="微软雅黑" panose="020B0503020204020204" charset="-122"/>
              <a:ea typeface="微软雅黑" panose="020B0503020204020204" charset="-122"/>
            </a:rPr>
            <a:t>库存、采购</a:t>
          </a:r>
          <a:endParaRPr lang="en-US" altLang="zh-CN" sz="1100" b="1" dirty="0">
            <a:solidFill>
              <a:schemeClr val="tx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sz="1100" b="1" dirty="0">
              <a:solidFill>
                <a:schemeClr val="tx1"/>
              </a:solidFill>
              <a:latin typeface="微软雅黑" panose="020B0503020204020204" charset="-122"/>
              <a:ea typeface="微软雅黑" panose="020B0503020204020204" charset="-122"/>
            </a:rPr>
            <a:t>用友</a:t>
          </a:r>
          <a:endParaRPr lang="en-US" altLang="zh-CN" sz="1100" b="1" dirty="0">
            <a:solidFill>
              <a:schemeClr val="tx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sz="1100" b="1" dirty="0">
              <a:solidFill>
                <a:schemeClr val="tx1"/>
              </a:solidFill>
              <a:latin typeface="微软雅黑" panose="020B0503020204020204" charset="-122"/>
              <a:ea typeface="微软雅黑" panose="020B0503020204020204" charset="-122"/>
            </a:rPr>
            <a:t>总账</a:t>
          </a:r>
          <a:endParaRPr>
            <a:solidFill>
              <a:schemeClr val="tx1"/>
            </a:solidFill>
          </a:endParaRPr>
        </a:p>
      </dsp:txBody>
      <dsp:txXfrm>
        <a:off x="0" y="0"/>
        <a:ext cx="1634182" cy="2230003"/>
      </dsp:txXfrm>
    </dsp:sp>
    <dsp:sp modelId="{07D2689B-E571-4790-A859-2ECCF238BCE0}">
      <dsp:nvSpPr>
        <dsp:cNvPr id="5" name="椭圆 4"/>
        <dsp:cNvSpPr/>
      </dsp:nvSpPr>
      <dsp:spPr bwMode="white">
        <a:xfrm>
          <a:off x="538340" y="2508754"/>
          <a:ext cx="557501" cy="557501"/>
        </a:xfrm>
        <a:prstGeom prst="ellipse">
          <a:avLst/>
        </a:prstGeom>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Xfrm>
        <a:off x="538340" y="2508754"/>
        <a:ext cx="557501" cy="557501"/>
      </dsp:txXfrm>
    </dsp:sp>
    <dsp:sp modelId="{7E475125-2CF9-427B-B74D-DC70E2C2E9D5}">
      <dsp:nvSpPr>
        <dsp:cNvPr id="6" name="矩形 5"/>
        <dsp:cNvSpPr/>
      </dsp:nvSpPr>
      <dsp:spPr bwMode="white">
        <a:xfrm>
          <a:off x="1262094" y="3287850"/>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5344" tIns="85344" rIns="85344" bIns="85344" anchor="t"/>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易飞</a:t>
          </a:r>
          <a:r>
            <a:rPr lang="en-US" altLang="zh-CN" sz="1200" b="1" dirty="0">
              <a:solidFill>
                <a:schemeClr val="tx1"/>
              </a:solidFill>
              <a:latin typeface="微软雅黑" panose="020B0503020204020204" charset="-122"/>
              <a:ea typeface="微软雅黑" panose="020B0503020204020204" charset="-122"/>
            </a:rPr>
            <a:t>ERP 8.0</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库存、采购、</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生产、应付</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神州数码</a:t>
          </a:r>
          <a:r>
            <a:rPr lang="en-US" altLang="zh-CN" sz="1200" b="1" dirty="0">
              <a:solidFill>
                <a:schemeClr val="tx1"/>
              </a:solidFill>
              <a:latin typeface="微软雅黑" panose="020B0503020204020204" charset="-122"/>
              <a:ea typeface="微软雅黑" panose="020B0503020204020204" charset="-122"/>
            </a:rPr>
            <a:t>PDM</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品号、</a:t>
          </a:r>
          <a:r>
            <a:rPr lang="en-US" altLang="zh-CN" sz="1200" b="1" dirty="0">
              <a:solidFill>
                <a:schemeClr val="tx1"/>
              </a:solidFill>
              <a:latin typeface="微软雅黑" panose="020B0503020204020204" charset="-122"/>
              <a:ea typeface="微软雅黑" panose="020B0503020204020204" charset="-122"/>
            </a:rPr>
            <a:t>BOM</a:t>
          </a:r>
          <a:endParaRPr lang="en-US" altLang="zh-CN" sz="1200" b="1" dirty="0">
            <a:solidFill>
              <a:schemeClr val="tx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天马</a:t>
          </a:r>
          <a:r>
            <a:rPr lang="en-US" altLang="zh-CN" sz="1200" b="1" dirty="0">
              <a:solidFill>
                <a:schemeClr val="tx1"/>
              </a:solidFill>
              <a:latin typeface="微软雅黑" panose="020B0503020204020204" charset="-122"/>
              <a:ea typeface="微软雅黑" panose="020B0503020204020204" charset="-122"/>
            </a:rPr>
            <a:t>CRM</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销售过程管理</a:t>
          </a:r>
          <a:endParaRPr lang="zh-CN" altLang="en-US" sz="1100" b="1" dirty="0">
            <a:solidFill>
              <a:schemeClr val="tx1"/>
            </a:solidFill>
            <a:latin typeface="微软雅黑" panose="020B0503020204020204" charset="-122"/>
            <a:ea typeface="微软雅黑" panose="020B0503020204020204" charset="-122"/>
          </a:endParaRPr>
        </a:p>
      </dsp:txBody>
      <dsp:txXfrm>
        <a:off x="1262094" y="3287850"/>
        <a:ext cx="1634182" cy="2230003"/>
      </dsp:txXfrm>
    </dsp:sp>
    <dsp:sp modelId="{95EE2553-26D4-4362-BD71-34AA8850067A}">
      <dsp:nvSpPr>
        <dsp:cNvPr id="7" name="椭圆 6"/>
        <dsp:cNvSpPr/>
      </dsp:nvSpPr>
      <dsp:spPr bwMode="white">
        <a:xfrm>
          <a:off x="1694143" y="2508754"/>
          <a:ext cx="557501" cy="557501"/>
        </a:xfrm>
        <a:prstGeom prst="ellipse">
          <a:avLst/>
        </a:prstGeom>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Xfrm>
        <a:off x="1694143" y="2508754"/>
        <a:ext cx="557501" cy="557501"/>
      </dsp:txXfrm>
    </dsp:sp>
    <dsp:sp modelId="{4D06F884-04F3-441C-BCEE-9E096739D914}">
      <dsp:nvSpPr>
        <dsp:cNvPr id="8" name="矩形 7"/>
        <dsp:cNvSpPr/>
      </dsp:nvSpPr>
      <dsp:spPr bwMode="white">
        <a:xfrm>
          <a:off x="2646533" y="42972"/>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5344" tIns="85344" rIns="85344" bIns="85344" anchor="b"/>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defTabSz="914400" eaLnBrk="1" fontAlgn="auto" latinLnBrk="0" hangingPunct="1">
            <a:lnSpc>
              <a:spcPct val="100000"/>
            </a:lnSpc>
            <a:spcBef>
              <a:spcPts val="0"/>
            </a:spcBef>
            <a:spcAft>
              <a:spcPts val="0"/>
            </a:spcAft>
            <a:buClrTx/>
            <a:buSzTx/>
            <a:buFontTx/>
            <a:buNone/>
          </a:pPr>
          <a:r>
            <a:rPr lang="zh-CN" altLang="en-US" sz="1200" b="1" dirty="0">
              <a:solidFill>
                <a:schemeClr val="tx1"/>
              </a:solidFill>
              <a:latin typeface="微软雅黑" panose="020B0503020204020204" charset="-122"/>
              <a:ea typeface="微软雅黑" panose="020B0503020204020204" charset="-122"/>
            </a:rPr>
            <a:t>集团</a:t>
          </a:r>
          <a:r>
            <a:rPr lang="en-US" altLang="en-US" sz="1200" b="1" dirty="0">
              <a:solidFill>
                <a:schemeClr val="tx1"/>
              </a:solidFill>
              <a:latin typeface="微软雅黑" panose="020B0503020204020204" charset="-122"/>
              <a:ea typeface="微软雅黑" panose="020B0503020204020204" charset="-122"/>
            </a:rPr>
            <a:t>ERP</a:t>
          </a:r>
          <a:r>
            <a:rPr lang="zh-CN" altLang="en-US" sz="1200" b="1" dirty="0">
              <a:solidFill>
                <a:schemeClr val="tx1"/>
              </a:solidFill>
              <a:latin typeface="微软雅黑" panose="020B0503020204020204" charset="-122"/>
              <a:ea typeface="微软雅黑" panose="020B0503020204020204" charset="-122"/>
            </a:rPr>
            <a:t>实施</a:t>
          </a:r>
          <a:br>
            <a:rPr lang="en-US" altLang="zh-CN" sz="1200" b="1" dirty="0">
              <a:solidFill>
                <a:schemeClr val="tx1"/>
              </a:solidFill>
              <a:latin typeface="微软雅黑" panose="020B0503020204020204" charset="-122"/>
              <a:ea typeface="微软雅黑" panose="020B0503020204020204" charset="-122"/>
            </a:rPr>
          </a:br>
          <a:r>
            <a:rPr lang="zh-CN" altLang="en-US" sz="1200" b="1" dirty="0">
              <a:solidFill>
                <a:schemeClr val="tx1"/>
              </a:solidFill>
              <a:latin typeface="微软雅黑" panose="020B0503020204020204" charset="-122"/>
              <a:ea typeface="微软雅黑" panose="020B0503020204020204" charset="-122"/>
            </a:rPr>
            <a:t>项目管理、销售、采购、生产、应收、应付、总账、固定资产</a:t>
          </a:r>
          <a:endParaRPr lang="en-US" altLang="zh-CN" sz="1200" b="1" dirty="0">
            <a:solidFill>
              <a:schemeClr val="tx1"/>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pPr>
          <a:endParaRPr lang="en-US" altLang="zh-CN" sz="1200" b="1" dirty="0">
            <a:solidFill>
              <a:schemeClr val="tx1"/>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pPr>
          <a:r>
            <a:rPr lang="zh-CN" altLang="en-US" sz="1200" b="1" dirty="0">
              <a:solidFill>
                <a:schemeClr val="tx1"/>
              </a:solidFill>
              <a:latin typeface="微软雅黑" panose="020B0503020204020204" charset="-122"/>
              <a:ea typeface="微软雅黑" panose="020B0503020204020204" charset="-122"/>
            </a:rPr>
            <a:t>确定未来</a:t>
          </a:r>
          <a:r>
            <a:rPr lang="en-US" altLang="zh-CN" sz="1200" b="1" dirty="0">
              <a:solidFill>
                <a:schemeClr val="tx1"/>
              </a:solidFill>
              <a:latin typeface="微软雅黑" panose="020B0503020204020204" charset="-122"/>
              <a:ea typeface="微软雅黑" panose="020B0503020204020204" charset="-122"/>
            </a:rPr>
            <a:t>5</a:t>
          </a:r>
          <a:r>
            <a:rPr lang="zh-CN" altLang="en-US" sz="1200" b="1" dirty="0">
              <a:solidFill>
                <a:schemeClr val="tx1"/>
              </a:solidFill>
              <a:latin typeface="微软雅黑" panose="020B0503020204020204" charset="-122"/>
              <a:ea typeface="微软雅黑" panose="020B0503020204020204" charset="-122"/>
            </a:rPr>
            <a:t>年信息化蓝图</a:t>
          </a:r>
          <a:endParaRPr lang="en-US" altLang="zh-CN" sz="1200" b="1" dirty="0">
            <a:solidFill>
              <a:schemeClr val="tx1"/>
            </a:solidFill>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pPr>
          <a:endParaRPr lang="en-US" altLang="zh-CN" sz="1100" dirty="0">
            <a:solidFill>
              <a:schemeClr val="tx1"/>
            </a:solidFill>
            <a:latin typeface="微软雅黑" panose="020B0503020204020204" charset="-122"/>
            <a:ea typeface="微软雅黑" panose="020B0503020204020204" charset="-122"/>
          </a:endParaRPr>
        </a:p>
      </dsp:txBody>
      <dsp:txXfrm>
        <a:off x="2646533" y="42972"/>
        <a:ext cx="1634182" cy="2230003"/>
      </dsp:txXfrm>
    </dsp:sp>
    <dsp:sp modelId="{7296D15A-BC3E-46CD-A217-6D0FF90D94DB}">
      <dsp:nvSpPr>
        <dsp:cNvPr id="9" name="椭圆 8"/>
        <dsp:cNvSpPr/>
      </dsp:nvSpPr>
      <dsp:spPr bwMode="white">
        <a:xfrm>
          <a:off x="2877487" y="2508754"/>
          <a:ext cx="557501" cy="557501"/>
        </a:xfrm>
        <a:prstGeom prst="ellipse">
          <a:avLst/>
        </a:prstGeom>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Xfrm>
        <a:off x="2877487" y="2508754"/>
        <a:ext cx="557501" cy="557501"/>
      </dsp:txXfrm>
    </dsp:sp>
    <dsp:sp modelId="{24023845-F45F-41D3-BC28-DC84D6688F8D}">
      <dsp:nvSpPr>
        <dsp:cNvPr id="10" name="矩形 9"/>
        <dsp:cNvSpPr/>
      </dsp:nvSpPr>
      <dsp:spPr bwMode="white">
        <a:xfrm>
          <a:off x="3652934" y="3297372"/>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5344" tIns="85344" rIns="85344" bIns="85344" anchor="t"/>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defTabSz="533400">
            <a:lnSpc>
              <a:spcPct val="9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鼎捷</a:t>
          </a:r>
          <a:r>
            <a:rPr lang="en-US" altLang="zh-CN" sz="1200" b="1" dirty="0">
              <a:solidFill>
                <a:schemeClr val="tx1"/>
              </a:solidFill>
              <a:latin typeface="微软雅黑" panose="020B0503020204020204" charset="-122"/>
              <a:ea typeface="微软雅黑" panose="020B0503020204020204" charset="-122"/>
            </a:rPr>
            <a:t>CRM</a:t>
          </a:r>
          <a:endParaRPr lang="en-US" altLang="zh-CN" sz="1200" b="1" dirty="0">
            <a:solidFill>
              <a:schemeClr val="tx1"/>
            </a:solidFill>
            <a:latin typeface="微软雅黑" panose="020B0503020204020204" charset="-122"/>
            <a:ea typeface="微软雅黑" panose="020B0503020204020204" charset="-122"/>
          </a:endParaRPr>
        </a:p>
        <a:p>
          <a:pPr lvl="0" defTabSz="533400">
            <a:lnSpc>
              <a:spcPct val="9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销售过程管理</a:t>
          </a:r>
          <a:endParaRPr lang="en-US" altLang="zh-CN" sz="1200" b="1" dirty="0">
            <a:solidFill>
              <a:schemeClr val="tx1"/>
            </a:solidFill>
            <a:latin typeface="微软雅黑" panose="020B0503020204020204" charset="-122"/>
            <a:ea typeface="微软雅黑" panose="020B0503020204020204" charset="-122"/>
          </a:endParaRPr>
        </a:p>
        <a:p>
          <a:pPr lvl="0" defTabSz="533400">
            <a:lnSpc>
              <a:spcPct val="90000"/>
            </a:lnSpc>
            <a:spcBef>
              <a:spcPct val="0"/>
            </a:spcBef>
            <a:spcAft>
              <a:spcPct val="35000"/>
            </a:spcAft>
          </a:pPr>
          <a:r>
            <a:rPr lang="zh-CN" altLang="en-US" sz="1200" b="1" dirty="0">
              <a:solidFill>
                <a:schemeClr val="tx1"/>
              </a:solidFill>
              <a:latin typeface="微软雅黑" panose="020B0503020204020204" charset="-122"/>
              <a:ea typeface="微软雅黑" panose="020B0503020204020204" charset="-122"/>
            </a:rPr>
            <a:t>售后服务</a:t>
          </a:r>
          <a:endParaRPr lang="en-US" altLang="zh-CN" sz="1200" b="1" dirty="0">
            <a:solidFill>
              <a:schemeClr val="tx1"/>
            </a:solidFill>
            <a:latin typeface="微软雅黑" panose="020B0503020204020204" charset="-122"/>
            <a:ea typeface="微软雅黑" panose="020B0503020204020204" charset="-122"/>
          </a:endParaRPr>
        </a:p>
        <a:p>
          <a:pPr lvl="0" defTabSz="533400">
            <a:lnSpc>
              <a:spcPct val="90000"/>
            </a:lnSpc>
            <a:spcBef>
              <a:spcPct val="0"/>
            </a:spcBef>
            <a:spcAft>
              <a:spcPct val="35000"/>
            </a:spcAft>
          </a:pPr>
          <a:r>
            <a:rPr lang="en-US" altLang="zh-CN" sz="1200" b="1" dirty="0">
              <a:solidFill>
                <a:schemeClr val="tx1"/>
              </a:solidFill>
              <a:latin typeface="微软雅黑" panose="020B0503020204020204" charset="-122"/>
              <a:ea typeface="微软雅黑" panose="020B0503020204020204" charset="-122"/>
            </a:rPr>
            <a:t>OA</a:t>
          </a:r>
          <a:r>
            <a:rPr lang="zh-CN" altLang="en-US" sz="1200" b="1" dirty="0">
              <a:solidFill>
                <a:schemeClr val="tx1"/>
              </a:solidFill>
              <a:latin typeface="微软雅黑" panose="020B0503020204020204" charset="-122"/>
              <a:ea typeface="微软雅黑" panose="020B0503020204020204" charset="-122"/>
            </a:rPr>
            <a:t>系统更新换代</a:t>
          </a:r>
          <a:endParaRPr lang="en-US" altLang="zh-CN" sz="1200" b="1" dirty="0">
            <a:solidFill>
              <a:schemeClr val="tx1"/>
            </a:solidFill>
            <a:latin typeface="微软雅黑" panose="020B0503020204020204" charset="-122"/>
            <a:ea typeface="微软雅黑" panose="020B0503020204020204" charset="-122"/>
          </a:endParaRPr>
        </a:p>
        <a:p>
          <a:pPr lvl="0" defTabSz="533400">
            <a:lnSpc>
              <a:spcPct val="90000"/>
            </a:lnSpc>
            <a:spcBef>
              <a:spcPct val="0"/>
            </a:spcBef>
            <a:spcAft>
              <a:spcPct val="35000"/>
            </a:spcAft>
          </a:pPr>
          <a:endParaRPr lang="en-US" altLang="zh-CN" sz="1200" b="1" dirty="0">
            <a:solidFill>
              <a:schemeClr val="tx1"/>
            </a:solidFill>
            <a:latin typeface="微软雅黑" panose="020B0503020204020204" charset="-122"/>
            <a:ea typeface="微软雅黑" panose="020B0503020204020204" charset="-122"/>
          </a:endParaRPr>
        </a:p>
      </dsp:txBody>
      <dsp:txXfrm>
        <a:off x="3652934" y="3297372"/>
        <a:ext cx="1634182" cy="2230003"/>
      </dsp:txXfrm>
    </dsp:sp>
    <dsp:sp modelId="{41B3C551-ECC2-4087-A70E-AAFC46E41A82}">
      <dsp:nvSpPr>
        <dsp:cNvPr id="11" name="椭圆 10"/>
        <dsp:cNvSpPr/>
      </dsp:nvSpPr>
      <dsp:spPr bwMode="white">
        <a:xfrm>
          <a:off x="3970816" y="2505186"/>
          <a:ext cx="557501" cy="557501"/>
        </a:xfrm>
        <a:prstGeom prst="ellipse">
          <a:avLst/>
        </a:prstGeom>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Xfrm>
        <a:off x="3970816" y="2505186"/>
        <a:ext cx="557501" cy="557501"/>
      </dsp:txXfrm>
    </dsp:sp>
    <dsp:sp modelId="{A7B78590-17F3-40AD-A439-5E4CA96A9CB9}">
      <dsp:nvSpPr>
        <dsp:cNvPr id="12" name="矩形 11"/>
        <dsp:cNvSpPr/>
      </dsp:nvSpPr>
      <dsp:spPr bwMode="white">
        <a:xfrm>
          <a:off x="6863563" y="0"/>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anchor="b"/>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altLang="zh-CN" sz="1100" dirty="0">
            <a:solidFill>
              <a:schemeClr val="tx1"/>
            </a:solidFill>
            <a:latin typeface="微软雅黑" panose="020B0503020204020204" charset="-122"/>
            <a:ea typeface="微软雅黑" panose="020B0503020204020204" charset="-122"/>
          </a:endParaRPr>
        </a:p>
      </dsp:txBody>
      <dsp:txXfrm>
        <a:off x="6863563" y="0"/>
        <a:ext cx="1634182" cy="2230003"/>
      </dsp:txXfrm>
    </dsp:sp>
    <dsp:sp modelId="{C448D2C6-0925-45EF-921F-C9D76A8B1828}">
      <dsp:nvSpPr>
        <dsp:cNvPr id="13" name="椭圆 12"/>
        <dsp:cNvSpPr/>
      </dsp:nvSpPr>
      <dsp:spPr bwMode="white">
        <a:xfrm>
          <a:off x="5191908" y="2504617"/>
          <a:ext cx="557501" cy="557501"/>
        </a:xfrm>
        <a:prstGeom prst="ellipse">
          <a:avLst/>
        </a:prstGeom>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Xfrm>
        <a:off x="5191908" y="2504617"/>
        <a:ext cx="557501" cy="557501"/>
      </dsp:txXfrm>
    </dsp:sp>
    <dsp:sp modelId="{BC588EED-F838-4351-A6BC-6F0CA36311C7}">
      <dsp:nvSpPr>
        <dsp:cNvPr id="14" name="矩形 13"/>
        <dsp:cNvSpPr/>
      </dsp:nvSpPr>
      <dsp:spPr bwMode="white">
        <a:xfrm>
          <a:off x="8579453" y="3345005"/>
          <a:ext cx="1634182" cy="2230003"/>
        </a:xfrm>
        <a:prstGeom prst="rect">
          <a:avLst/>
        </a:prstGeom>
      </dsp:spPr>
      <dsp:style>
        <a:lnRef idx="0">
          <a:schemeClr val="dk1">
            <a:alpha val="0"/>
          </a:schemeClr>
        </a:lnRef>
        <a:fillRef idx="0">
          <a:schemeClr val="lt1">
            <a:alpha val="0"/>
          </a:schemeClr>
        </a:fillRef>
        <a:effectRef idx="0">
          <a:scrgbClr r="0" g="0" b="0"/>
        </a:effectRef>
        <a:fontRef idx="minor"/>
      </dsp:style>
      <dsp:txBody>
        <a:bodyPr anchor="t"/>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altLang="zh-CN" sz="1100" dirty="0">
            <a:solidFill>
              <a:schemeClr val="tx1"/>
            </a:solidFill>
            <a:latin typeface="微软雅黑" panose="020B0503020204020204" charset="-122"/>
            <a:ea typeface="微软雅黑" panose="020B0503020204020204" charset="-122"/>
          </a:endParaRPr>
        </a:p>
      </dsp:txBody>
      <dsp:txXfrm>
        <a:off x="8579453" y="3345005"/>
        <a:ext cx="1634182" cy="2230003"/>
      </dsp:txXfrm>
    </dsp:sp>
    <dsp:sp modelId="{FD7A40CE-9374-4F9D-87EE-6794DAAB9454}">
      <dsp:nvSpPr>
        <dsp:cNvPr id="15" name="椭圆 14"/>
        <dsp:cNvSpPr/>
      </dsp:nvSpPr>
      <dsp:spPr bwMode="white">
        <a:xfrm>
          <a:off x="6519054" y="2505927"/>
          <a:ext cx="557501" cy="557501"/>
        </a:xfrm>
        <a:prstGeom prst="ellipse">
          <a:avLst/>
        </a:prstGeom>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Xfrm>
        <a:off x="6519054" y="2505927"/>
        <a:ext cx="557501" cy="5575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116">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150">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type="notchedRightArrow" r:blip="" rot="180">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6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78">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92846" y="1143000"/>
            <a:ext cx="824369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92150" y="1143000"/>
            <a:ext cx="82423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1.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4.jpeg"/><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4" name="图片 3" descr="E:\活动\2023\0719上海高质量\images\led背板5120x1152_02.pngled背板5120x1152_02"/>
          <p:cNvPicPr>
            <a:picLocks noChangeAspect="1"/>
          </p:cNvPicPr>
          <p:nvPr userDrawn="1"/>
        </p:nvPicPr>
        <p:blipFill>
          <a:blip r:embed="rId2"/>
          <a:srcRect/>
          <a:stretch>
            <a:fillRect/>
          </a:stretch>
        </p:blipFill>
        <p:spPr>
          <a:xfrm>
            <a:off x="2663" y="-11193"/>
            <a:ext cx="14035405" cy="5263300"/>
          </a:xfrm>
          <a:prstGeom prst="rect">
            <a:avLst/>
          </a:prstGeom>
        </p:spPr>
      </p:pic>
      <p:pic>
        <p:nvPicPr>
          <p:cNvPr id="5" name="图片 4" descr="E:\活动\2023\0719上海高质量\title1.pngtitle1"/>
          <p:cNvPicPr>
            <a:picLocks noChangeAspect="1"/>
          </p:cNvPicPr>
          <p:nvPr userDrawn="1"/>
        </p:nvPicPr>
        <p:blipFill>
          <a:blip r:embed="rId3"/>
          <a:srcRect/>
          <a:stretch>
            <a:fillRect/>
          </a:stretch>
        </p:blipFill>
        <p:spPr>
          <a:xfrm>
            <a:off x="3451575" y="1317268"/>
            <a:ext cx="7289100" cy="970280"/>
          </a:xfrm>
          <a:prstGeom prst="rect">
            <a:avLst/>
          </a:prstGeom>
        </p:spPr>
      </p:pic>
      <p:pic>
        <p:nvPicPr>
          <p:cNvPr id="6" name="图片 5" descr="E:\活动\2023\0719上海高质量\title2.pngtitle2"/>
          <p:cNvPicPr>
            <a:picLocks noChangeAspect="1"/>
          </p:cNvPicPr>
          <p:nvPr userDrawn="1">
            <p:custDataLst>
              <p:tags r:id="rId4"/>
            </p:custDataLst>
          </p:nvPr>
        </p:nvPicPr>
        <p:blipFill>
          <a:blip r:embed="rId5"/>
          <a:srcRect/>
          <a:stretch>
            <a:fillRect/>
          </a:stretch>
        </p:blipFill>
        <p:spPr>
          <a:xfrm>
            <a:off x="4260829" y="2335079"/>
            <a:ext cx="5278163" cy="44513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4" name="图片 3" descr="E:\活动\2023\0719上海高质量\images\led背板5120x1152_02.pngled背板5120x1152_02"/>
          <p:cNvPicPr>
            <a:picLocks noChangeAspect="1"/>
          </p:cNvPicPr>
          <p:nvPr userDrawn="1"/>
        </p:nvPicPr>
        <p:blipFill>
          <a:blip r:embed="rId2"/>
          <a:srcRect/>
          <a:stretch>
            <a:fillRect/>
          </a:stretch>
        </p:blipFill>
        <p:spPr>
          <a:xfrm>
            <a:off x="2663" y="-11193"/>
            <a:ext cx="14035405" cy="5263300"/>
          </a:xfrm>
          <a:prstGeom prst="rect">
            <a:avLst/>
          </a:prstGeom>
        </p:spPr>
      </p:pic>
      <p:sp>
        <p:nvSpPr>
          <p:cNvPr id="11" name="矩形 10"/>
          <p:cNvSpPr/>
          <p:nvPr userDrawn="1">
            <p:custDataLst>
              <p:tags r:id="rId3"/>
            </p:custDataLst>
          </p:nvPr>
        </p:nvSpPr>
        <p:spPr>
          <a:xfrm>
            <a:off x="-9506" y="-20927"/>
            <a:ext cx="14075831" cy="5297367"/>
          </a:xfrm>
          <a:prstGeom prst="rect">
            <a:avLst/>
          </a:prstGeom>
          <a:solidFill>
            <a:srgbClr val="011484">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pic>
        <p:nvPicPr>
          <p:cNvPr id="7" name="图片 6" descr="E:\活动\2023\0719上海高质量\title2.pngtitle2"/>
          <p:cNvPicPr>
            <a:picLocks noChangeAspect="1"/>
          </p:cNvPicPr>
          <p:nvPr userDrawn="1">
            <p:custDataLst>
              <p:tags r:id="rId4"/>
            </p:custDataLst>
          </p:nvPr>
        </p:nvPicPr>
        <p:blipFill>
          <a:blip r:embed="rId5"/>
          <a:srcRect/>
          <a:stretch>
            <a:fillRect/>
          </a:stretch>
        </p:blipFill>
        <p:spPr>
          <a:xfrm>
            <a:off x="10760810" y="90608"/>
            <a:ext cx="2835275" cy="2394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4" name="图片 3" descr="E:\活动\2023\0719上海高质量\images\led背板5120x1152_02.pngled背板5120x1152_02"/>
          <p:cNvPicPr>
            <a:picLocks noChangeAspect="1"/>
          </p:cNvPicPr>
          <p:nvPr userDrawn="1"/>
        </p:nvPicPr>
        <p:blipFill>
          <a:blip r:embed="rId2"/>
          <a:srcRect/>
          <a:stretch>
            <a:fillRect/>
          </a:stretch>
        </p:blipFill>
        <p:spPr>
          <a:xfrm>
            <a:off x="2663" y="-11193"/>
            <a:ext cx="14035405" cy="5263300"/>
          </a:xfrm>
          <a:prstGeom prst="rect">
            <a:avLst/>
          </a:prstGeom>
        </p:spPr>
      </p:pic>
      <p:sp>
        <p:nvSpPr>
          <p:cNvPr id="2" name="标题 1"/>
          <p:cNvSpPr>
            <a:spLocks noGrp="1"/>
          </p:cNvSpPr>
          <p:nvPr>
            <p:ph type="ctrTitle"/>
            <p:custDataLst>
              <p:tags r:id="rId3"/>
            </p:custDataLst>
          </p:nvPr>
        </p:nvSpPr>
        <p:spPr>
          <a:xfrm>
            <a:off x="1380508" y="700800"/>
            <a:ext cx="11284512" cy="1969966"/>
          </a:xfrm>
        </p:spPr>
        <p:txBody>
          <a:bodyPr lIns="90000" tIns="46800" rIns="90000" bIns="46800" anchor="b" anchorCtr="0">
            <a:normAutofit/>
          </a:bodyPr>
          <a:lstStyle>
            <a:lvl1pPr algn="ctr">
              <a:defRPr sz="4600">
                <a:solidFill>
                  <a:schemeClr val="bg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4"/>
            </p:custDataLst>
          </p:nvPr>
        </p:nvSpPr>
        <p:spPr>
          <a:xfrm>
            <a:off x="1380508" y="2728706"/>
            <a:ext cx="11284512" cy="1128454"/>
          </a:xfrm>
        </p:spPr>
        <p:txBody>
          <a:bodyPr lIns="90000" tIns="46800" rIns="90000" bIns="46800">
            <a:normAutofit/>
          </a:bodyPr>
          <a:lstStyle>
            <a:lvl1pPr marL="0" indent="0" algn="ctr">
              <a:lnSpc>
                <a:spcPct val="110000"/>
              </a:lnSpc>
              <a:buNone/>
              <a:defRPr sz="1840" spc="200">
                <a:solidFill>
                  <a:schemeClr val="bg1"/>
                </a:solidFill>
              </a:defRPr>
            </a:lvl1pPr>
            <a:lvl2pPr marL="350520" indent="0" algn="ctr">
              <a:buNone/>
              <a:defRPr sz="1535"/>
            </a:lvl2pPr>
            <a:lvl3pPr marL="701040" indent="0" algn="ctr">
              <a:buNone/>
              <a:defRPr sz="1380"/>
            </a:lvl3pPr>
            <a:lvl4pPr marL="1050925" indent="0" algn="ctr">
              <a:buNone/>
              <a:defRPr sz="1225"/>
            </a:lvl4pPr>
            <a:lvl5pPr marL="1401445" indent="0" algn="ctr">
              <a:buNone/>
              <a:defRPr sz="1225"/>
            </a:lvl5pPr>
            <a:lvl6pPr marL="1751965" indent="0" algn="ctr">
              <a:buNone/>
              <a:defRPr sz="1225"/>
            </a:lvl6pPr>
            <a:lvl7pPr marL="2102485" indent="0" algn="ctr">
              <a:buNone/>
              <a:defRPr sz="1225"/>
            </a:lvl7pPr>
            <a:lvl8pPr marL="2453005" indent="0" algn="ctr">
              <a:buNone/>
              <a:defRPr sz="1225"/>
            </a:lvl8pPr>
            <a:lvl9pPr marL="2802890" indent="0" algn="ctr">
              <a:buNone/>
              <a:defRPr sz="1225"/>
            </a:lvl9pPr>
          </a:lstStyle>
          <a:p>
            <a:r>
              <a:rPr lang="zh-CN" altLang="en-US" dirty="0"/>
              <a:t>单击此处编辑母版副标题样式</a:t>
            </a:r>
            <a:endParaRPr lang="zh-CN" altLang="en-US" dirty="0"/>
          </a:p>
        </p:txBody>
      </p:sp>
      <p:pic>
        <p:nvPicPr>
          <p:cNvPr id="7" name="图片 6" descr="E:\活动\2023\0719上海高质量\title2.pngtitle2"/>
          <p:cNvPicPr>
            <a:picLocks noChangeAspect="1"/>
          </p:cNvPicPr>
          <p:nvPr userDrawn="1">
            <p:custDataLst>
              <p:tags r:id="rId5"/>
            </p:custDataLst>
          </p:nvPr>
        </p:nvPicPr>
        <p:blipFill>
          <a:blip r:embed="rId6"/>
          <a:srcRect/>
          <a:stretch>
            <a:fillRect/>
          </a:stretch>
        </p:blipFill>
        <p:spPr>
          <a:xfrm>
            <a:off x="10728425" y="79813"/>
            <a:ext cx="2835275" cy="23944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E:\活动\2023\0719上海高质量\images\led背板5120x1152_02.pngled背板5120x1152_02"/>
          <p:cNvPicPr>
            <a:picLocks noChangeAspect="1"/>
          </p:cNvPicPr>
          <p:nvPr userDrawn="1">
            <p:custDataLst>
              <p:tags r:id="rId2"/>
            </p:custDataLst>
          </p:nvPr>
        </p:nvPicPr>
        <p:blipFill>
          <a:blip r:embed="rId3"/>
          <a:srcRect/>
          <a:stretch>
            <a:fillRect/>
          </a:stretch>
        </p:blipFill>
        <p:spPr>
          <a:xfrm>
            <a:off x="2663" y="-11193"/>
            <a:ext cx="14035405" cy="5263300"/>
          </a:xfrm>
          <a:prstGeom prst="rect">
            <a:avLst/>
          </a:prstGeom>
        </p:spPr>
      </p:pic>
      <p:sp>
        <p:nvSpPr>
          <p:cNvPr id="2" name="标题 1"/>
          <p:cNvSpPr>
            <a:spLocks noGrp="1"/>
          </p:cNvSpPr>
          <p:nvPr>
            <p:ph type="title"/>
            <p:custDataLst>
              <p:tags r:id="rId4"/>
            </p:custDataLst>
          </p:nvPr>
        </p:nvSpPr>
        <p:spPr>
          <a:xfrm>
            <a:off x="700618" y="466280"/>
            <a:ext cx="12631854" cy="540775"/>
          </a:xfrm>
        </p:spPr>
        <p:txBody>
          <a:bodyPr vert="horz" lIns="90000" tIns="46800" rIns="90000" bIns="46800" rtlCol="0" anchor="ctr" anchorCtr="0">
            <a:normAutofit/>
          </a:bodyPr>
          <a:lstStyle>
            <a:lvl1pPr>
              <a:defRPr>
                <a:solidFill>
                  <a:schemeClr val="bg1"/>
                </a:solidFill>
              </a:defRPr>
            </a:lvl1pPr>
          </a:lstStyle>
          <a:p>
            <a:pPr lvl="0"/>
            <a:r>
              <a:rPr lang="zh-CN" altLang="en-US"/>
              <a:t>单击此处编辑母版标题样式</a:t>
            </a:r>
            <a:endParaRPr lang="zh-CN" altLang="en-US"/>
          </a:p>
        </p:txBody>
      </p:sp>
      <p:sp>
        <p:nvSpPr>
          <p:cNvPr id="3" name="内容占位符 2"/>
          <p:cNvSpPr>
            <a:spLocks noGrp="1"/>
          </p:cNvSpPr>
          <p:nvPr>
            <p:ph idx="1"/>
            <p:custDataLst>
              <p:tags r:id="rId5"/>
            </p:custDataLst>
          </p:nvPr>
        </p:nvSpPr>
        <p:spPr>
          <a:xfrm>
            <a:off x="700618" y="1142249"/>
            <a:ext cx="12631854" cy="3647471"/>
          </a:xfrm>
        </p:spPr>
        <p:txBody>
          <a:bodyPr vert="horz" lIns="90000" tIns="46800" rIns="90000" bIns="4680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4" name="图片 3" descr="E:\活动\2023\0719上海高质量\title2.pngtitle2"/>
          <p:cNvPicPr>
            <a:picLocks noChangeAspect="1"/>
          </p:cNvPicPr>
          <p:nvPr userDrawn="1">
            <p:custDataLst>
              <p:tags r:id="rId6"/>
            </p:custDataLst>
          </p:nvPr>
        </p:nvPicPr>
        <p:blipFill>
          <a:blip r:embed="rId7"/>
          <a:srcRect/>
          <a:stretch>
            <a:fillRect/>
          </a:stretch>
        </p:blipFill>
        <p:spPr>
          <a:xfrm>
            <a:off x="10728425" y="79813"/>
            <a:ext cx="2835275" cy="2394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pic>
        <p:nvPicPr>
          <p:cNvPr id="7" name="图片 6" descr="E:\专案\2023渠道大会\简报無字.jpg简报無字"/>
          <p:cNvPicPr>
            <a:picLocks noChangeAspect="1"/>
          </p:cNvPicPr>
          <p:nvPr userDrawn="1">
            <p:custDataLst>
              <p:tags r:id="rId2"/>
            </p:custDataLst>
          </p:nvPr>
        </p:nvPicPr>
        <p:blipFill>
          <a:blip r:embed="rId3"/>
          <a:srcRect/>
          <a:stretch>
            <a:fillRect/>
          </a:stretch>
        </p:blipFill>
        <p:spPr>
          <a:xfrm>
            <a:off x="731" y="-11193"/>
            <a:ext cx="14039269" cy="5263300"/>
          </a:xfrm>
          <a:prstGeom prst="rect">
            <a:avLst/>
          </a:prstGeom>
        </p:spPr>
      </p:pic>
      <p:sp>
        <p:nvSpPr>
          <p:cNvPr id="8" name="矩形 7"/>
          <p:cNvSpPr/>
          <p:nvPr userDrawn="1">
            <p:custDataLst>
              <p:tags r:id="rId4"/>
            </p:custDataLst>
          </p:nvPr>
        </p:nvSpPr>
        <p:spPr>
          <a:xfrm>
            <a:off x="-28575" y="384810"/>
            <a:ext cx="14077315" cy="4783455"/>
          </a:xfrm>
          <a:prstGeom prst="rect">
            <a:avLst/>
          </a:prstGeom>
          <a:gradFill>
            <a:gsLst>
              <a:gs pos="74000">
                <a:srgbClr val="FFFFFF"/>
              </a:gs>
              <a:gs pos="100000">
                <a:schemeClr val="bg2">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sp>
        <p:nvSpPr>
          <p:cNvPr id="2" name="标题 1"/>
          <p:cNvSpPr>
            <a:spLocks noGrp="1"/>
          </p:cNvSpPr>
          <p:nvPr>
            <p:ph type="title"/>
            <p:custDataLst>
              <p:tags r:id="rId5"/>
            </p:custDataLst>
          </p:nvPr>
        </p:nvSpPr>
        <p:spPr>
          <a:xfrm>
            <a:off x="700618" y="466280"/>
            <a:ext cx="12631854" cy="540775"/>
          </a:xfrm>
        </p:spPr>
        <p:txBody>
          <a:bodyPr vert="horz" lIns="90000" tIns="46800" rIns="90000" bIns="46800" rtlCol="0" anchor="ctr" anchorCtr="0">
            <a:normAutofit/>
          </a:bodyPr>
          <a:lstStyle>
            <a:lvl1pPr>
              <a:defRPr>
                <a:solidFill>
                  <a:schemeClr val="accent1">
                    <a:lumMod val="50000"/>
                  </a:schemeClr>
                </a:solidFill>
              </a:defRPr>
            </a:lvl1pPr>
          </a:lstStyle>
          <a:p>
            <a:pPr lvl="0"/>
            <a:r>
              <a:rPr lang="zh-CN" altLang="en-US"/>
              <a:t>单击此处编辑母版标题样式</a:t>
            </a:r>
            <a:endParaRPr lang="zh-CN" altLang="en-US"/>
          </a:p>
        </p:txBody>
      </p:sp>
      <p:sp>
        <p:nvSpPr>
          <p:cNvPr id="3" name="内容占位符 2"/>
          <p:cNvSpPr>
            <a:spLocks noGrp="1"/>
          </p:cNvSpPr>
          <p:nvPr>
            <p:ph idx="1"/>
            <p:custDataLst>
              <p:tags r:id="rId6"/>
            </p:custDataLst>
          </p:nvPr>
        </p:nvSpPr>
        <p:spPr>
          <a:xfrm>
            <a:off x="700618" y="1142249"/>
            <a:ext cx="12631854" cy="3647471"/>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4" name="图片 3" descr="E:\活动\2023\0719上海高质量\title2.pngtitle2"/>
          <p:cNvPicPr>
            <a:picLocks noChangeAspect="1"/>
          </p:cNvPicPr>
          <p:nvPr userDrawn="1">
            <p:custDataLst>
              <p:tags r:id="rId7"/>
            </p:custDataLst>
          </p:nvPr>
        </p:nvPicPr>
        <p:blipFill>
          <a:blip r:embed="rId8"/>
          <a:srcRect/>
          <a:stretch>
            <a:fillRect/>
          </a:stretch>
        </p:blipFill>
        <p:spPr>
          <a:xfrm>
            <a:off x="10728425" y="79813"/>
            <a:ext cx="2835275" cy="2394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700618" y="466280"/>
            <a:ext cx="12631854" cy="540775"/>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700618" y="1142249"/>
            <a:ext cx="12631854" cy="3647471"/>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704764" y="4839383"/>
            <a:ext cx="3109252" cy="242797"/>
          </a:xfrm>
          <a:prstGeom prst="rect">
            <a:avLst/>
          </a:prstGeom>
        </p:spPr>
        <p:txBody>
          <a:bodyPr vert="horz" lIns="91440" tIns="45720" rIns="91440" bIns="45720" rtlCol="0" anchor="ctr">
            <a:normAutofit/>
          </a:bodyPr>
          <a:lstStyle>
            <a:lvl1pPr algn="l">
              <a:defRPr sz="765"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739882" y="4839383"/>
            <a:ext cx="4560236" cy="242797"/>
          </a:xfrm>
          <a:prstGeom prst="rect">
            <a:avLst/>
          </a:prstGeom>
        </p:spPr>
        <p:txBody>
          <a:bodyPr vert="horz" lIns="91440" tIns="45720" rIns="91440" bIns="45720" rtlCol="0" anchor="ctr">
            <a:normAutofit/>
          </a:bodyPr>
          <a:lstStyle>
            <a:lvl1pPr algn="ctr">
              <a:defRPr sz="765"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10223221" y="4839383"/>
            <a:ext cx="3109252" cy="242797"/>
          </a:xfrm>
          <a:prstGeom prst="rect">
            <a:avLst/>
          </a:prstGeom>
        </p:spPr>
        <p:txBody>
          <a:bodyPr vert="horz" lIns="91440" tIns="45720" rIns="91440" bIns="45720" rtlCol="0" anchor="ctr">
            <a:normAutofit/>
          </a:bodyPr>
          <a:lstStyle>
            <a:lvl1pPr algn="r">
              <a:defRPr sz="765"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701040" rtl="0" eaLnBrk="1" fontAlgn="auto" latinLnBrk="0" hangingPunct="1">
        <a:lnSpc>
          <a:spcPct val="100000"/>
        </a:lnSpc>
        <a:spcBef>
          <a:spcPct val="0"/>
        </a:spcBef>
        <a:buNone/>
        <a:defRPr sz="2760" b="1" u="none" strike="noStrike" kern="1200" cap="none" spc="300" normalizeH="0" baseline="0">
          <a:solidFill>
            <a:schemeClr val="tx1">
              <a:lumMod val="85000"/>
              <a:lumOff val="15000"/>
            </a:schemeClr>
          </a:solidFill>
          <a:uFillTx/>
          <a:latin typeface="思源黑体 CN Heavy" panose="020B0A00000000000000" charset="-122"/>
          <a:ea typeface="思源黑体 CN Heavy" panose="020B0A00000000000000" charset="-122"/>
          <a:cs typeface="+mj-cs"/>
        </a:defRPr>
      </a:lvl1pPr>
    </p:titleStyle>
    <p:bodyStyle>
      <a:lvl1pPr marL="175260" indent="-175260" algn="l" defTabSz="701040" rtl="0" eaLnBrk="1" fontAlgn="auto" latinLnBrk="0" hangingPunct="1">
        <a:lnSpc>
          <a:spcPct val="130000"/>
        </a:lnSpc>
        <a:spcBef>
          <a:spcPts val="0"/>
        </a:spcBef>
        <a:spcAft>
          <a:spcPts val="1000"/>
        </a:spcAft>
        <a:buFont typeface="Arial" panose="020B0604020202020204" pitchFamily="34" charset="0"/>
        <a:buChar char="●"/>
        <a:defRPr sz="1380" u="none" strike="noStrike" kern="1200" cap="none" spc="150" normalizeH="0" baseline="0">
          <a:solidFill>
            <a:schemeClr val="tx1">
              <a:lumMod val="65000"/>
              <a:lumOff val="35000"/>
            </a:schemeClr>
          </a:solidFill>
          <a:uFillTx/>
          <a:latin typeface="思源黑体 CN Regular" panose="020B0500000000000000" charset="-122"/>
          <a:ea typeface="思源黑体 CN Regular" panose="020B0500000000000000" charset="-122"/>
          <a:cs typeface="+mn-cs"/>
        </a:defRPr>
      </a:lvl1pPr>
      <a:lvl2pPr marL="525780" indent="-175260" algn="l" defTabSz="701040" rtl="0" eaLnBrk="1" fontAlgn="auto" latinLnBrk="0" hangingPunct="1">
        <a:lnSpc>
          <a:spcPct val="120000"/>
        </a:lnSpc>
        <a:spcBef>
          <a:spcPts val="0"/>
        </a:spcBef>
        <a:spcAft>
          <a:spcPts val="600"/>
        </a:spcAft>
        <a:buFont typeface="Arial" panose="020B0604020202020204" pitchFamily="34" charset="0"/>
        <a:buChar char="●"/>
        <a:tabLst>
          <a:tab pos="1233805" algn="l"/>
          <a:tab pos="1233805" algn="l"/>
          <a:tab pos="1233805" algn="l"/>
          <a:tab pos="1233805" algn="l"/>
        </a:tabLst>
        <a:defRPr sz="1225" u="none" strike="noStrike" kern="1200" cap="none" spc="150" normalizeH="0" baseline="0">
          <a:solidFill>
            <a:schemeClr val="tx1">
              <a:lumMod val="65000"/>
              <a:lumOff val="35000"/>
            </a:schemeClr>
          </a:solidFill>
          <a:uFillTx/>
          <a:latin typeface="思源黑体 CN Regular" panose="020B0500000000000000" charset="-122"/>
          <a:ea typeface="思源黑体 CN Regular" panose="020B0500000000000000" charset="-122"/>
          <a:cs typeface="+mn-cs"/>
        </a:defRPr>
      </a:lvl2pPr>
      <a:lvl3pPr marL="876300" indent="-175260" algn="l" defTabSz="701040" rtl="0" eaLnBrk="1" fontAlgn="auto" latinLnBrk="0" hangingPunct="1">
        <a:lnSpc>
          <a:spcPct val="120000"/>
        </a:lnSpc>
        <a:spcBef>
          <a:spcPts val="0"/>
        </a:spcBef>
        <a:spcAft>
          <a:spcPts val="600"/>
        </a:spcAft>
        <a:buFont typeface="Arial" panose="020B0604020202020204" pitchFamily="34" charset="0"/>
        <a:buChar char="●"/>
        <a:defRPr sz="1225" u="none" strike="noStrike" kern="1200" cap="none" spc="150" normalizeH="0" baseline="0">
          <a:solidFill>
            <a:schemeClr val="tx1">
              <a:lumMod val="65000"/>
              <a:lumOff val="35000"/>
            </a:schemeClr>
          </a:solidFill>
          <a:uFillTx/>
          <a:latin typeface="思源黑体 CN Regular" panose="020B0500000000000000" charset="-122"/>
          <a:ea typeface="思源黑体 CN Regular" panose="020B0500000000000000" charset="-122"/>
          <a:cs typeface="+mn-cs"/>
        </a:defRPr>
      </a:lvl3pPr>
      <a:lvl4pPr marL="1226185" indent="-175260" algn="l" defTabSz="701040" rtl="0" eaLnBrk="1" fontAlgn="auto" latinLnBrk="0" hangingPunct="1">
        <a:lnSpc>
          <a:spcPct val="120000"/>
        </a:lnSpc>
        <a:spcBef>
          <a:spcPts val="0"/>
        </a:spcBef>
        <a:spcAft>
          <a:spcPts val="300"/>
        </a:spcAft>
        <a:buFont typeface="Wingdings" panose="05000000000000000000" charset="0"/>
        <a:buChar char=""/>
        <a:defRPr sz="1075" u="none" strike="noStrike" kern="1200" cap="none" spc="150" normalizeH="0" baseline="0">
          <a:solidFill>
            <a:schemeClr val="tx1">
              <a:lumMod val="65000"/>
              <a:lumOff val="35000"/>
            </a:schemeClr>
          </a:solidFill>
          <a:uFillTx/>
          <a:latin typeface="思源黑体 CN Regular" panose="020B0500000000000000" charset="-122"/>
          <a:ea typeface="思源黑体 CN Regular" panose="020B0500000000000000" charset="-122"/>
          <a:cs typeface="+mn-cs"/>
        </a:defRPr>
      </a:lvl4pPr>
      <a:lvl5pPr marL="1576705" indent="-175260" algn="l" defTabSz="701040" rtl="0" eaLnBrk="1" fontAlgn="auto" latinLnBrk="0" hangingPunct="1">
        <a:lnSpc>
          <a:spcPct val="120000"/>
        </a:lnSpc>
        <a:spcBef>
          <a:spcPts val="0"/>
        </a:spcBef>
        <a:spcAft>
          <a:spcPts val="300"/>
        </a:spcAft>
        <a:buFont typeface="Arial" panose="020B0604020202020204" pitchFamily="34" charset="0"/>
        <a:buChar char="•"/>
        <a:defRPr sz="1075" u="none" strike="noStrike" kern="1200" cap="none" spc="150" normalizeH="0" baseline="0">
          <a:solidFill>
            <a:schemeClr val="tx1">
              <a:lumMod val="65000"/>
              <a:lumOff val="35000"/>
            </a:schemeClr>
          </a:solidFill>
          <a:uFillTx/>
          <a:latin typeface="思源黑体 CN Regular" panose="020B0500000000000000" charset="-122"/>
          <a:ea typeface="思源黑体 CN Regular" panose="020B0500000000000000" charset="-122"/>
          <a:cs typeface="+mn-cs"/>
        </a:defRPr>
      </a:lvl5pPr>
      <a:lvl6pPr marL="1927225" indent="-175260" algn="l" defTabSz="70104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6pPr>
      <a:lvl7pPr marL="2277745" indent="-175260" algn="l" defTabSz="70104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7pPr>
      <a:lvl8pPr marL="2628265" indent="-175260" algn="l" defTabSz="70104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8pPr>
      <a:lvl9pPr marL="2978150" indent="-175260" algn="l" defTabSz="70104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9pPr>
    </p:bodyStyle>
    <p:otherStyle>
      <a:defPPr>
        <a:defRPr lang="zh-CN"/>
      </a:defPPr>
      <a:lvl1pPr marL="0" algn="l" defTabSz="701040" rtl="0" eaLnBrk="1" latinLnBrk="0" hangingPunct="1">
        <a:defRPr sz="1380" kern="1200">
          <a:solidFill>
            <a:schemeClr val="tx1"/>
          </a:solidFill>
          <a:latin typeface="+mn-lt"/>
          <a:ea typeface="+mn-ea"/>
          <a:cs typeface="+mn-cs"/>
        </a:defRPr>
      </a:lvl1pPr>
      <a:lvl2pPr marL="350520" algn="l" defTabSz="701040" rtl="0" eaLnBrk="1" latinLnBrk="0" hangingPunct="1">
        <a:defRPr sz="1380" kern="1200">
          <a:solidFill>
            <a:schemeClr val="tx1"/>
          </a:solidFill>
          <a:latin typeface="+mn-lt"/>
          <a:ea typeface="+mn-ea"/>
          <a:cs typeface="+mn-cs"/>
        </a:defRPr>
      </a:lvl2pPr>
      <a:lvl3pPr marL="701040" algn="l" defTabSz="701040" rtl="0" eaLnBrk="1" latinLnBrk="0" hangingPunct="1">
        <a:defRPr sz="1380" kern="1200">
          <a:solidFill>
            <a:schemeClr val="tx1"/>
          </a:solidFill>
          <a:latin typeface="+mn-lt"/>
          <a:ea typeface="+mn-ea"/>
          <a:cs typeface="+mn-cs"/>
        </a:defRPr>
      </a:lvl3pPr>
      <a:lvl4pPr marL="1050925" algn="l" defTabSz="701040" rtl="0" eaLnBrk="1" latinLnBrk="0" hangingPunct="1">
        <a:defRPr sz="1380" kern="1200">
          <a:solidFill>
            <a:schemeClr val="tx1"/>
          </a:solidFill>
          <a:latin typeface="+mn-lt"/>
          <a:ea typeface="+mn-ea"/>
          <a:cs typeface="+mn-cs"/>
        </a:defRPr>
      </a:lvl4pPr>
      <a:lvl5pPr marL="1401445" algn="l" defTabSz="701040" rtl="0" eaLnBrk="1" latinLnBrk="0" hangingPunct="1">
        <a:defRPr sz="1380" kern="1200">
          <a:solidFill>
            <a:schemeClr val="tx1"/>
          </a:solidFill>
          <a:latin typeface="+mn-lt"/>
          <a:ea typeface="+mn-ea"/>
          <a:cs typeface="+mn-cs"/>
        </a:defRPr>
      </a:lvl5pPr>
      <a:lvl6pPr marL="1751965" algn="l" defTabSz="701040" rtl="0" eaLnBrk="1" latinLnBrk="0" hangingPunct="1">
        <a:defRPr sz="1380" kern="1200">
          <a:solidFill>
            <a:schemeClr val="tx1"/>
          </a:solidFill>
          <a:latin typeface="+mn-lt"/>
          <a:ea typeface="+mn-ea"/>
          <a:cs typeface="+mn-cs"/>
        </a:defRPr>
      </a:lvl6pPr>
      <a:lvl7pPr marL="2102485" algn="l" defTabSz="701040" rtl="0" eaLnBrk="1" latinLnBrk="0" hangingPunct="1">
        <a:defRPr sz="1380" kern="1200">
          <a:solidFill>
            <a:schemeClr val="tx1"/>
          </a:solidFill>
          <a:latin typeface="+mn-lt"/>
          <a:ea typeface="+mn-ea"/>
          <a:cs typeface="+mn-cs"/>
        </a:defRPr>
      </a:lvl7pPr>
      <a:lvl8pPr marL="2453005" algn="l" defTabSz="701040" rtl="0" eaLnBrk="1" latinLnBrk="0" hangingPunct="1">
        <a:defRPr sz="1380" kern="1200">
          <a:solidFill>
            <a:schemeClr val="tx1"/>
          </a:solidFill>
          <a:latin typeface="+mn-lt"/>
          <a:ea typeface="+mn-ea"/>
          <a:cs typeface="+mn-cs"/>
        </a:defRPr>
      </a:lvl8pPr>
      <a:lvl9pPr marL="2802890" algn="l" defTabSz="701040" rtl="0" eaLnBrk="1" latinLnBrk="0" hangingPunct="1">
        <a:defRPr sz="1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51.xml"/><Relationship Id="rId4" Type="http://schemas.openxmlformats.org/officeDocument/2006/relationships/image" Target="../media/image14.jpeg"/><Relationship Id="rId3" Type="http://schemas.openxmlformats.org/officeDocument/2006/relationships/image" Target="../media/image9.png"/><Relationship Id="rId2" Type="http://schemas.openxmlformats.org/officeDocument/2006/relationships/tags" Target="../tags/tag50.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hyperlink" Target="http://www.aurobindo.com/index.htm" TargetMode="External"/><Relationship Id="rId7" Type="http://schemas.openxmlformats.org/officeDocument/2006/relationships/image" Target="../media/image19.png"/><Relationship Id="rId68" Type="http://schemas.openxmlformats.org/officeDocument/2006/relationships/slideLayout" Target="../slideLayouts/slideLayout5.xml"/><Relationship Id="rId67" Type="http://schemas.openxmlformats.org/officeDocument/2006/relationships/tags" Target="../tags/tag53.xml"/><Relationship Id="rId66" Type="http://schemas.openxmlformats.org/officeDocument/2006/relationships/image" Target="../media/image77.png"/><Relationship Id="rId65" Type="http://schemas.openxmlformats.org/officeDocument/2006/relationships/image" Target="../media/image76.png"/><Relationship Id="rId64" Type="http://schemas.openxmlformats.org/officeDocument/2006/relationships/image" Target="../media/image75.png"/><Relationship Id="rId63" Type="http://schemas.openxmlformats.org/officeDocument/2006/relationships/image" Target="../media/image74.png"/><Relationship Id="rId62" Type="http://schemas.openxmlformats.org/officeDocument/2006/relationships/image" Target="../media/image73.png"/><Relationship Id="rId61" Type="http://schemas.openxmlformats.org/officeDocument/2006/relationships/image" Target="../media/image72.png"/><Relationship Id="rId60" Type="http://schemas.openxmlformats.org/officeDocument/2006/relationships/image" Target="../media/image71.png"/><Relationship Id="rId6" Type="http://schemas.openxmlformats.org/officeDocument/2006/relationships/image" Target="../media/image18.png"/><Relationship Id="rId59" Type="http://schemas.openxmlformats.org/officeDocument/2006/relationships/image" Target="../media/image70.png"/><Relationship Id="rId58" Type="http://schemas.openxmlformats.org/officeDocument/2006/relationships/image" Target="../media/image69.png"/><Relationship Id="rId57" Type="http://schemas.openxmlformats.org/officeDocument/2006/relationships/image" Target="../media/image68.png"/><Relationship Id="rId56" Type="http://schemas.openxmlformats.org/officeDocument/2006/relationships/image" Target="../media/image67.png"/><Relationship Id="rId55" Type="http://schemas.openxmlformats.org/officeDocument/2006/relationships/image" Target="../media/image66.jpeg"/><Relationship Id="rId54" Type="http://schemas.openxmlformats.org/officeDocument/2006/relationships/image" Target="../media/image65.png"/><Relationship Id="rId53" Type="http://schemas.openxmlformats.org/officeDocument/2006/relationships/image" Target="../media/image64.jpeg"/><Relationship Id="rId52" Type="http://schemas.openxmlformats.org/officeDocument/2006/relationships/image" Target="../media/image63.png"/><Relationship Id="rId51" Type="http://schemas.openxmlformats.org/officeDocument/2006/relationships/image" Target="../media/image62.jpeg"/><Relationship Id="rId50" Type="http://schemas.openxmlformats.org/officeDocument/2006/relationships/image" Target="../media/image61.jpeg"/><Relationship Id="rId5" Type="http://schemas.openxmlformats.org/officeDocument/2006/relationships/image" Target="../media/image17.png"/><Relationship Id="rId49" Type="http://schemas.openxmlformats.org/officeDocument/2006/relationships/image" Target="../media/image60.png"/><Relationship Id="rId48" Type="http://schemas.openxmlformats.org/officeDocument/2006/relationships/image" Target="../media/image59.png"/><Relationship Id="rId47" Type="http://schemas.openxmlformats.org/officeDocument/2006/relationships/image" Target="../media/image58.png"/><Relationship Id="rId46" Type="http://schemas.openxmlformats.org/officeDocument/2006/relationships/image" Target="../media/image57.png"/><Relationship Id="rId45" Type="http://schemas.openxmlformats.org/officeDocument/2006/relationships/image" Target="../media/image56.png"/><Relationship Id="rId44" Type="http://schemas.openxmlformats.org/officeDocument/2006/relationships/image" Target="../media/image55.png"/><Relationship Id="rId43" Type="http://schemas.openxmlformats.org/officeDocument/2006/relationships/image" Target="../media/image54.png"/><Relationship Id="rId42" Type="http://schemas.openxmlformats.org/officeDocument/2006/relationships/image" Target="../media/image53.png"/><Relationship Id="rId41" Type="http://schemas.openxmlformats.org/officeDocument/2006/relationships/image" Target="../media/image52.png"/><Relationship Id="rId40" Type="http://schemas.openxmlformats.org/officeDocument/2006/relationships/image" Target="../media/image51.png"/><Relationship Id="rId4" Type="http://schemas.openxmlformats.org/officeDocument/2006/relationships/image" Target="../media/image16.png"/><Relationship Id="rId39" Type="http://schemas.openxmlformats.org/officeDocument/2006/relationships/image" Target="../media/image50.png"/><Relationship Id="rId38" Type="http://schemas.openxmlformats.org/officeDocument/2006/relationships/image" Target="../media/image49.png"/><Relationship Id="rId37" Type="http://schemas.openxmlformats.org/officeDocument/2006/relationships/image" Target="../media/image48.png"/><Relationship Id="rId36" Type="http://schemas.openxmlformats.org/officeDocument/2006/relationships/image" Target="../media/image47.png"/><Relationship Id="rId35" Type="http://schemas.openxmlformats.org/officeDocument/2006/relationships/image" Target="../media/image46.png"/><Relationship Id="rId34" Type="http://schemas.openxmlformats.org/officeDocument/2006/relationships/image" Target="../media/image45.png"/><Relationship Id="rId33" Type="http://schemas.openxmlformats.org/officeDocument/2006/relationships/image" Target="../media/image44.png"/><Relationship Id="rId32" Type="http://schemas.openxmlformats.org/officeDocument/2006/relationships/image" Target="../media/image43.png"/><Relationship Id="rId31" Type="http://schemas.openxmlformats.org/officeDocument/2006/relationships/image" Target="../media/image42.png"/><Relationship Id="rId30" Type="http://schemas.openxmlformats.org/officeDocument/2006/relationships/image" Target="../media/image41.png"/><Relationship Id="rId3" Type="http://schemas.openxmlformats.org/officeDocument/2006/relationships/image" Target="../media/image15.jpeg"/><Relationship Id="rId29" Type="http://schemas.openxmlformats.org/officeDocument/2006/relationships/image" Target="../media/image40.png"/><Relationship Id="rId28" Type="http://schemas.openxmlformats.org/officeDocument/2006/relationships/image" Target="../media/image39.png"/><Relationship Id="rId27" Type="http://schemas.openxmlformats.org/officeDocument/2006/relationships/image" Target="../media/image38.jpeg"/><Relationship Id="rId26" Type="http://schemas.openxmlformats.org/officeDocument/2006/relationships/image" Target="../media/image37.png"/><Relationship Id="rId25" Type="http://schemas.openxmlformats.org/officeDocument/2006/relationships/image" Target="../media/image36.png"/><Relationship Id="rId24" Type="http://schemas.openxmlformats.org/officeDocument/2006/relationships/image" Target="../media/image35.png"/><Relationship Id="rId23" Type="http://schemas.openxmlformats.org/officeDocument/2006/relationships/image" Target="../media/image34.png"/><Relationship Id="rId22" Type="http://schemas.openxmlformats.org/officeDocument/2006/relationships/image" Target="../media/image33.png"/><Relationship Id="rId21" Type="http://schemas.openxmlformats.org/officeDocument/2006/relationships/image" Target="../media/image32.jpeg"/><Relationship Id="rId20" Type="http://schemas.openxmlformats.org/officeDocument/2006/relationships/image" Target="../media/image31.jpeg"/><Relationship Id="rId2" Type="http://schemas.openxmlformats.org/officeDocument/2006/relationships/image" Target="../media/image9.png"/><Relationship Id="rId19" Type="http://schemas.openxmlformats.org/officeDocument/2006/relationships/image" Target="../media/image30.png"/><Relationship Id="rId18" Type="http://schemas.openxmlformats.org/officeDocument/2006/relationships/image" Target="../media/image29.png"/><Relationship Id="rId17" Type="http://schemas.openxmlformats.org/officeDocument/2006/relationships/image" Target="../media/image28.png"/><Relationship Id="rId16" Type="http://schemas.openxmlformats.org/officeDocument/2006/relationships/image" Target="../media/image27.jpeg"/><Relationship Id="rId15" Type="http://schemas.openxmlformats.org/officeDocument/2006/relationships/image" Target="../media/image26.jpeg"/><Relationship Id="rId14" Type="http://schemas.openxmlformats.org/officeDocument/2006/relationships/image" Target="../media/image25.jpeg"/><Relationship Id="rId13" Type="http://schemas.openxmlformats.org/officeDocument/2006/relationships/image" Target="../media/image24.jpeg"/><Relationship Id="rId12" Type="http://schemas.openxmlformats.org/officeDocument/2006/relationships/image" Target="../media/image23.jpe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9" Type="http://schemas.openxmlformats.org/officeDocument/2006/relationships/image" Target="../media/image84.png"/><Relationship Id="rId8" Type="http://schemas.openxmlformats.org/officeDocument/2006/relationships/image" Target="../media/image83.png"/><Relationship Id="rId7" Type="http://schemas.openxmlformats.org/officeDocument/2006/relationships/image" Target="../media/image82.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9.png"/><Relationship Id="rId12" Type="http://schemas.openxmlformats.org/officeDocument/2006/relationships/slideLayout" Target="../slideLayouts/slideLayout5.xml"/><Relationship Id="rId11" Type="http://schemas.openxmlformats.org/officeDocument/2006/relationships/tags" Target="../tags/tag55.xml"/><Relationship Id="rId10" Type="http://schemas.openxmlformats.org/officeDocument/2006/relationships/image" Target="../media/image85.png"/><Relationship Id="rId1" Type="http://schemas.openxmlformats.org/officeDocument/2006/relationships/tags" Target="../tags/tag54.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7.xml"/><Relationship Id="rId2" Type="http://schemas.openxmlformats.org/officeDocument/2006/relationships/image" Target="../media/image9.png"/><Relationship Id="rId1" Type="http://schemas.openxmlformats.org/officeDocument/2006/relationships/tags" Target="../tags/tag56.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9.xml"/><Relationship Id="rId3" Type="http://schemas.openxmlformats.org/officeDocument/2006/relationships/image" Target="../media/image86.png"/><Relationship Id="rId2" Type="http://schemas.openxmlformats.org/officeDocument/2006/relationships/image" Target="../media/image9.png"/><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1.xml"/><Relationship Id="rId2" Type="http://schemas.openxmlformats.org/officeDocument/2006/relationships/image" Target="../media/image9.png"/><Relationship Id="rId1" Type="http://schemas.openxmlformats.org/officeDocument/2006/relationships/tags" Target="../tags/tag60.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3.xml"/><Relationship Id="rId3" Type="http://schemas.openxmlformats.org/officeDocument/2006/relationships/image" Target="../media/image9.png"/><Relationship Id="rId2" Type="http://schemas.openxmlformats.org/officeDocument/2006/relationships/tags" Target="../tags/tag62.xml"/><Relationship Id="rId1" Type="http://schemas.openxmlformats.org/officeDocument/2006/relationships/chart" Target="../charts/chart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5.xml"/><Relationship Id="rId3"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tags" Target="../tags/tag64.xml"/></Relationships>
</file>

<file path=ppt/slides/_rels/slide18.xml.rels><?xml version="1.0" encoding="UTF-8" standalone="yes"?>
<Relationships xmlns="http://schemas.openxmlformats.org/package/2006/relationships"><Relationship Id="rId9" Type="http://schemas.openxmlformats.org/officeDocument/2006/relationships/tags" Target="../tags/tag67.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88.png"/><Relationship Id="rId2" Type="http://schemas.openxmlformats.org/officeDocument/2006/relationships/image" Target="../media/image9.png"/><Relationship Id="rId10" Type="http://schemas.openxmlformats.org/officeDocument/2006/relationships/slideLayout" Target="../slideLayouts/slideLayout5.xml"/><Relationship Id="rId1" Type="http://schemas.openxmlformats.org/officeDocument/2006/relationships/tags" Target="../tags/tag66.xml"/></Relationships>
</file>

<file path=ppt/slides/_rels/slide19.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image" Target="../media/image89.png"/><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image" Target="../media/image9.png"/><Relationship Id="rId11" Type="http://schemas.openxmlformats.org/officeDocument/2006/relationships/slideLayout" Target="../slideLayouts/slideLayout5.xml"/><Relationship Id="rId10" Type="http://schemas.openxmlformats.org/officeDocument/2006/relationships/tags" Target="../tags/tag69.xml"/><Relationship Id="rId1" Type="http://schemas.openxmlformats.org/officeDocument/2006/relationships/tags" Target="../tags/tag68.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image" Target="../media/image6.png"/><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slideLayout" Target="../slideLayouts/slideLayout3.xml"/><Relationship Id="rId10" Type="http://schemas.openxmlformats.org/officeDocument/2006/relationships/tags" Target="../tags/tag30.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media/image91.png"/><Relationship Id="rId7" Type="http://schemas.microsoft.com/office/2007/relationships/diagramDrawing" Target="../diagrams/drawin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3" Type="http://schemas.openxmlformats.org/officeDocument/2006/relationships/diagramData" Target="../diagrams/data3.xml"/><Relationship Id="rId2" Type="http://schemas.openxmlformats.org/officeDocument/2006/relationships/image" Target="../media/image9.png"/><Relationship Id="rId10" Type="http://schemas.openxmlformats.org/officeDocument/2006/relationships/slideLayout" Target="../slideLayouts/slideLayout5.xml"/><Relationship Id="rId1" Type="http://schemas.openxmlformats.org/officeDocument/2006/relationships/tags" Target="../tags/tag70.xml"/></Relationships>
</file>

<file path=ppt/slides/_rels/slide21.xml.rels><?xml version="1.0" encoding="UTF-8" standalone="yes"?>
<Relationships xmlns="http://schemas.openxmlformats.org/package/2006/relationships"><Relationship Id="rId9" Type="http://schemas.microsoft.com/office/2007/relationships/diagramDrawing" Target="../diagrams/drawing4.xml"/><Relationship Id="rId8" Type="http://schemas.openxmlformats.org/officeDocument/2006/relationships/diagramColors" Target="../diagrams/colors4.xml"/><Relationship Id="rId7" Type="http://schemas.openxmlformats.org/officeDocument/2006/relationships/diagramQuickStyle" Target="../diagrams/quickStyle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9.png"/><Relationship Id="rId3" Type="http://schemas.openxmlformats.org/officeDocument/2006/relationships/tags" Target="../tags/tag73.xml"/><Relationship Id="rId2" Type="http://schemas.openxmlformats.org/officeDocument/2006/relationships/image" Target="../media/image5.png"/><Relationship Id="rId11" Type="http://schemas.openxmlformats.org/officeDocument/2006/relationships/slideLayout" Target="../slideLayouts/slideLayout5.xml"/><Relationship Id="rId10" Type="http://schemas.openxmlformats.org/officeDocument/2006/relationships/tags" Target="../tags/tag74.xml"/><Relationship Id="rId1" Type="http://schemas.openxmlformats.org/officeDocument/2006/relationships/tags" Target="../tags/tag72.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76.xml"/><Relationship Id="rId4" Type="http://schemas.microsoft.com/office/2007/relationships/hdphoto" Target="../media/image93.wdp"/><Relationship Id="rId3" Type="http://schemas.openxmlformats.org/officeDocument/2006/relationships/image" Target="../media/image92.png"/><Relationship Id="rId2" Type="http://schemas.openxmlformats.org/officeDocument/2006/relationships/image" Target="../media/image9.png"/><Relationship Id="rId1" Type="http://schemas.openxmlformats.org/officeDocument/2006/relationships/tags" Target="../tags/tag7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8.xml"/><Relationship Id="rId2" Type="http://schemas.openxmlformats.org/officeDocument/2006/relationships/image" Target="../media/image9.png"/><Relationship Id="rId1" Type="http://schemas.openxmlformats.org/officeDocument/2006/relationships/tags" Target="../tags/tag7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80.xml"/><Relationship Id="rId7" Type="http://schemas.microsoft.com/office/2007/relationships/diagramDrawing" Target="../diagrams/drawing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3" Type="http://schemas.openxmlformats.org/officeDocument/2006/relationships/diagramData" Target="../diagrams/data5.xml"/><Relationship Id="rId2" Type="http://schemas.openxmlformats.org/officeDocument/2006/relationships/image" Target="../media/image9.png"/><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2.xml"/><Relationship Id="rId2" Type="http://schemas.openxmlformats.org/officeDocument/2006/relationships/image" Target="../media/image9.png"/><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4.xml"/><Relationship Id="rId2" Type="http://schemas.openxmlformats.org/officeDocument/2006/relationships/image" Target="../media/image9.png"/><Relationship Id="rId1" Type="http://schemas.openxmlformats.org/officeDocument/2006/relationships/tags" Target="../tags/tag8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86.xml"/><Relationship Id="rId6" Type="http://schemas.openxmlformats.org/officeDocument/2006/relationships/image" Target="../media/image2.svg"/><Relationship Id="rId5" Type="http://schemas.openxmlformats.org/officeDocument/2006/relationships/image" Target="../media/image95.png"/><Relationship Id="rId4" Type="http://schemas.openxmlformats.org/officeDocument/2006/relationships/image" Target="../media/image1.svg"/><Relationship Id="rId3" Type="http://schemas.openxmlformats.org/officeDocument/2006/relationships/image" Target="../media/image94.png"/><Relationship Id="rId2" Type="http://schemas.openxmlformats.org/officeDocument/2006/relationships/image" Target="../media/image9.png"/><Relationship Id="rId1" Type="http://schemas.openxmlformats.org/officeDocument/2006/relationships/tags" Target="../tags/tag8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88.xml"/><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tags" Target="../tags/tag87.xml"/></Relationships>
</file>

<file path=ppt/slides/_rels/slide29.xml.rels><?xml version="1.0" encoding="UTF-8" standalone="yes"?>
<Relationships xmlns="http://schemas.openxmlformats.org/package/2006/relationships"><Relationship Id="rId9" Type="http://schemas.openxmlformats.org/officeDocument/2006/relationships/tags" Target="../tags/tag90.xml"/><Relationship Id="rId8" Type="http://schemas.microsoft.com/office/2007/relationships/diagramDrawing" Target="../diagrams/drawing6.xml"/><Relationship Id="rId7" Type="http://schemas.openxmlformats.org/officeDocument/2006/relationships/diagramColors" Target="../diagrams/colors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3" Type="http://schemas.openxmlformats.org/officeDocument/2006/relationships/image" Target="../media/image96.jpeg"/><Relationship Id="rId2" Type="http://schemas.openxmlformats.org/officeDocument/2006/relationships/image" Target="../media/image9.png"/><Relationship Id="rId10" Type="http://schemas.openxmlformats.org/officeDocument/2006/relationships/slideLayout" Target="../slideLayouts/slideLayout5.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notesSlide" Target="../notesSlides/notesSlide1.xml"/><Relationship Id="rId1" Type="http://schemas.openxmlformats.org/officeDocument/2006/relationships/tags" Target="../tags/tag31.xml"/></Relationships>
</file>

<file path=ppt/slides/_rels/slide30.xml.rels><?xml version="1.0" encoding="UTF-8" standalone="yes"?>
<Relationships xmlns="http://schemas.openxmlformats.org/package/2006/relationships"><Relationship Id="rId9" Type="http://schemas.openxmlformats.org/officeDocument/2006/relationships/tags" Target="../tags/tag92.xml"/><Relationship Id="rId8" Type="http://schemas.microsoft.com/office/2007/relationships/diagramDrawing" Target="../diagrams/drawing7.xml"/><Relationship Id="rId7" Type="http://schemas.openxmlformats.org/officeDocument/2006/relationships/diagramColors" Target="../diagrams/colors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3" Type="http://schemas.openxmlformats.org/officeDocument/2006/relationships/image" Target="../media/image13.jpeg"/><Relationship Id="rId2" Type="http://schemas.openxmlformats.org/officeDocument/2006/relationships/image" Target="../media/image9.png"/><Relationship Id="rId10" Type="http://schemas.openxmlformats.org/officeDocument/2006/relationships/slideLayout" Target="../slideLayouts/slideLayout5.xml"/><Relationship Id="rId1" Type="http://schemas.openxmlformats.org/officeDocument/2006/relationships/tags" Target="../tags/tag91.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95.xml"/><Relationship Id="rId4" Type="http://schemas.openxmlformats.org/officeDocument/2006/relationships/image" Target="../media/image9.png"/><Relationship Id="rId3" Type="http://schemas.openxmlformats.org/officeDocument/2006/relationships/tags" Target="../tags/tag94.xml"/><Relationship Id="rId2" Type="http://schemas.openxmlformats.org/officeDocument/2006/relationships/image" Target="../media/image5.png"/><Relationship Id="rId1" Type="http://schemas.openxmlformats.org/officeDocument/2006/relationships/tags" Target="../tags/tag93.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97.xml"/><Relationship Id="rId3" Type="http://schemas.openxmlformats.org/officeDocument/2006/relationships/image" Target="../media/image97.png"/><Relationship Id="rId2" Type="http://schemas.openxmlformats.org/officeDocument/2006/relationships/image" Target="../media/image9.png"/><Relationship Id="rId1" Type="http://schemas.openxmlformats.org/officeDocument/2006/relationships/tags" Target="../tags/tag9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9.xml"/><Relationship Id="rId2" Type="http://schemas.openxmlformats.org/officeDocument/2006/relationships/image" Target="../media/image9.png"/><Relationship Id="rId1" Type="http://schemas.openxmlformats.org/officeDocument/2006/relationships/tags" Target="../tags/tag98.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101.xml"/><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tags" Target="../tags/tag100.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103.xml"/><Relationship Id="rId5" Type="http://schemas.openxmlformats.org/officeDocument/2006/relationships/image" Target="../media/image103.jpeg"/><Relationship Id="rId4" Type="http://schemas.openxmlformats.org/officeDocument/2006/relationships/image" Target="../media/image102.png"/><Relationship Id="rId3" Type="http://schemas.openxmlformats.org/officeDocument/2006/relationships/image" Target="../media/image101.jpeg"/><Relationship Id="rId2" Type="http://schemas.openxmlformats.org/officeDocument/2006/relationships/image" Target="../media/image9.png"/><Relationship Id="rId1" Type="http://schemas.openxmlformats.org/officeDocument/2006/relationships/tags" Target="../tags/tag102.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0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9.png"/><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07.xml"/><Relationship Id="rId4" Type="http://schemas.openxmlformats.org/officeDocument/2006/relationships/image" Target="../media/image109.png"/><Relationship Id="rId3" Type="http://schemas.openxmlformats.org/officeDocument/2006/relationships/image" Target="../media/image108.jpeg"/><Relationship Id="rId2" Type="http://schemas.openxmlformats.org/officeDocument/2006/relationships/image" Target="../media/image9.png"/><Relationship Id="rId1" Type="http://schemas.openxmlformats.org/officeDocument/2006/relationships/tags" Target="../tags/tag106.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09.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9.png"/><Relationship Id="rId1" Type="http://schemas.openxmlformats.org/officeDocument/2006/relationships/tags" Target="../tags/tag108.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11.xml"/><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tags" Target="../tags/tag11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4.xml"/><Relationship Id="rId4" Type="http://schemas.openxmlformats.org/officeDocument/2006/relationships/image" Target="../media/image9.png"/><Relationship Id="rId3" Type="http://schemas.openxmlformats.org/officeDocument/2006/relationships/tags" Target="../tags/tag113.xml"/><Relationship Id="rId2" Type="http://schemas.openxmlformats.org/officeDocument/2006/relationships/image" Target="../media/image114.png"/><Relationship Id="rId1" Type="http://schemas.openxmlformats.org/officeDocument/2006/relationships/tags" Target="../tags/tag11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1.xml"/><Relationship Id="rId3" Type="http://schemas.openxmlformats.org/officeDocument/2006/relationships/image" Target="../media/image9.png"/><Relationship Id="rId2" Type="http://schemas.openxmlformats.org/officeDocument/2006/relationships/tags" Target="../tags/tag40.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3.xml"/><Relationship Id="rId2" Type="http://schemas.openxmlformats.org/officeDocument/2006/relationships/image" Target="../media/image9.png"/><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5.xml"/><Relationship Id="rId2" Type="http://schemas.openxmlformats.org/officeDocument/2006/relationships/image" Target="../media/image9.png"/><Relationship Id="rId1" Type="http://schemas.openxmlformats.org/officeDocument/2006/relationships/tags" Target="../tags/tag44.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47.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9.xml"/><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tags" Target="../tags/tag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go"/>
          <p:cNvPicPr>
            <a:picLocks noChangeAspect="1"/>
          </p:cNvPicPr>
          <p:nvPr/>
        </p:nvPicPr>
        <p:blipFill>
          <a:blip r:embed="rId1"/>
          <a:stretch>
            <a:fillRect/>
          </a:stretch>
        </p:blipFill>
        <p:spPr>
          <a:xfrm>
            <a:off x="5559743" y="593725"/>
            <a:ext cx="2588895" cy="564515"/>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l="2332" t="5843" r="1981" b="3979"/>
          <a:stretch>
            <a:fillRect/>
          </a:stretch>
        </p:blipFill>
        <p:spPr bwMode="auto">
          <a:xfrm>
            <a:off x="1556937" y="386303"/>
            <a:ext cx="11112160" cy="477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3"/>
          <p:cNvSpPr txBox="1"/>
          <p:nvPr/>
        </p:nvSpPr>
        <p:spPr>
          <a:xfrm>
            <a:off x="4849707" y="374845"/>
            <a:ext cx="4742180" cy="108521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defRPr/>
            </a:pPr>
            <a:r>
              <a:rPr lang="zh-CN" altLang="en-US" sz="3585"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集团营业收入（亿元）</a:t>
            </a:r>
            <a:endParaRPr lang="en-US" altLang="zh-CN" sz="3585"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a:p>
            <a:pPr algn="ctr">
              <a:lnSpc>
                <a:spcPct val="90000"/>
              </a:lnSpc>
              <a:spcBef>
                <a:spcPct val="0"/>
              </a:spcBef>
              <a:defRPr/>
            </a:pPr>
            <a:r>
              <a:rPr lang="en-US" altLang="zh-CN" sz="3585"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Revenue</a:t>
            </a:r>
            <a:endParaRPr lang="en-US" altLang="zh-CN" sz="3585"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sp>
        <p:nvSpPr>
          <p:cNvPr id="5" name="文本框 4"/>
          <p:cNvSpPr txBox="1"/>
          <p:nvPr/>
        </p:nvSpPr>
        <p:spPr>
          <a:xfrm>
            <a:off x="158430" y="403587"/>
            <a:ext cx="370499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集团营收</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graphicFrame>
        <p:nvGraphicFramePr>
          <p:cNvPr id="6" name="图表 5"/>
          <p:cNvGraphicFramePr/>
          <p:nvPr/>
        </p:nvGraphicFramePr>
        <p:xfrm>
          <a:off x="2090057" y="322317"/>
          <a:ext cx="10579040" cy="4834626"/>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411" y="488570"/>
            <a:ext cx="786993" cy="52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121" y="636384"/>
            <a:ext cx="8373600" cy="378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2694" y="401906"/>
            <a:ext cx="1029864" cy="46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6">
            <a:lum bright="-34000" contrast="42000"/>
            <a:extLst>
              <a:ext uri="{28A0092B-C50C-407E-A947-70E740481C1C}">
                <a14:useLocalDpi xmlns:a14="http://schemas.microsoft.com/office/drawing/2010/main" val="0"/>
              </a:ext>
            </a:extLst>
          </a:blip>
          <a:srcRect/>
          <a:stretch>
            <a:fillRect/>
          </a:stretch>
        </p:blipFill>
        <p:spPr bwMode="auto">
          <a:xfrm>
            <a:off x="2121041" y="2990669"/>
            <a:ext cx="1004010" cy="61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descr="bla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1259" y="3578844"/>
            <a:ext cx="61664" cy="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4155" y="2380356"/>
            <a:ext cx="866453" cy="29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7987" y="3082374"/>
            <a:ext cx="728896" cy="5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2935" y="3253134"/>
            <a:ext cx="423740" cy="2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descr="ANd9GcQJdJPfYxBAmfB69z0DR--hdw6Oa4dTtEjWN6U3m_dt4S3SPtB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2653" y="2141609"/>
            <a:ext cx="1511549" cy="3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ANd9GcShe49oxyjaedTjv_HkMgA-SVnu0xf4O5C1LmQkSybk6HtBjcz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2997" y="3921754"/>
            <a:ext cx="929697" cy="30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6" descr="ANd9GcRh-isGXs0z_-wLXtcf2lvuoGqbAekU8sfR15kivDTcqU9GIR5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81167" y="414188"/>
            <a:ext cx="498053" cy="31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7" descr="ANd9GcQoah18ODtt3_skjPlLuWojhwZNXdDf7nf_4xSrZq5-hjo41HTQW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504" y="3015966"/>
            <a:ext cx="630867" cy="2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logo"/>
          <p:cNvPicPr>
            <a:picLocks noChangeAspect="1" noChangeArrowheads="1"/>
          </p:cNvPicPr>
          <p:nvPr/>
        </p:nvPicPr>
        <p:blipFill>
          <a:blip r:embed="rId16">
            <a:lum contrast="6000"/>
            <a:extLst>
              <a:ext uri="{28A0092B-C50C-407E-A947-70E740481C1C}">
                <a14:useLocalDpi xmlns:a14="http://schemas.microsoft.com/office/drawing/2010/main" val="0"/>
              </a:ext>
            </a:extLst>
          </a:blip>
          <a:srcRect/>
          <a:stretch>
            <a:fillRect/>
          </a:stretch>
        </p:blipFill>
        <p:spPr bwMode="auto">
          <a:xfrm>
            <a:off x="3253121" y="2467319"/>
            <a:ext cx="1046700" cy="28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3171" y="462461"/>
            <a:ext cx="671975" cy="1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82336" y="1921833"/>
            <a:ext cx="275115" cy="20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58803" y="3781228"/>
            <a:ext cx="1201650" cy="2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4" descr="ANd9GcRSXJkwNsPfSQQ6EhJDUc6hDRKS4vMmuWazlaXxv19eRjVnqdvRRQ"/>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69527" y="4073735"/>
            <a:ext cx="1541590" cy="27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8" descr="Julpha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95077" y="766036"/>
            <a:ext cx="463267" cy="37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07287" y="431055"/>
            <a:ext cx="762099" cy="43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21041" y="985810"/>
            <a:ext cx="888588" cy="43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07291" y="574720"/>
            <a:ext cx="678300" cy="5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86783" y="811888"/>
            <a:ext cx="1456209" cy="4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26"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398078" y="375499"/>
            <a:ext cx="1230110" cy="3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69161" y="812140"/>
            <a:ext cx="1041956" cy="6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53121" y="1509162"/>
            <a:ext cx="785816" cy="70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29" name="Picture 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62287" y="1422199"/>
            <a:ext cx="945508" cy="61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56833" y="898849"/>
            <a:ext cx="1198487" cy="32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32498" y="2467319"/>
            <a:ext cx="1272800" cy="2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2" name="Picture 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05663" y="2119473"/>
            <a:ext cx="1016658" cy="26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881167" y="1422199"/>
            <a:ext cx="1151054" cy="3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9610" y="2467319"/>
            <a:ext cx="757356" cy="2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188409" y="4307739"/>
            <a:ext cx="1214299" cy="35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398078" y="811888"/>
            <a:ext cx="943928" cy="4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7" name="Picture 1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476401" y="1093327"/>
            <a:ext cx="1650687" cy="1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11117" y="1509161"/>
            <a:ext cx="1388222" cy="3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39" name="Picture 1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311118" y="1943968"/>
            <a:ext cx="1057767" cy="23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4"/>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520444" y="2380357"/>
            <a:ext cx="1128918" cy="34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562287" y="3164591"/>
            <a:ext cx="864872" cy="46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607405" y="3164592"/>
            <a:ext cx="1043538" cy="3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43" name="Picture 1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961690" y="2990668"/>
            <a:ext cx="523351" cy="6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834467" y="3340096"/>
            <a:ext cx="1233272" cy="3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45" name="Picture 2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50895" y="3683989"/>
            <a:ext cx="830086" cy="52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46" name="Picture 13" descr="MEDION"/>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1013247" y="3340096"/>
            <a:ext cx="1396128" cy="1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4"/>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672431" y="403959"/>
            <a:ext cx="1200069" cy="28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494185" y="3896649"/>
            <a:ext cx="1261732" cy="38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49" name="Picture 1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856469" y="3744070"/>
            <a:ext cx="692530" cy="71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50" name="Picture 20"/>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705663" y="3797854"/>
            <a:ext cx="887007" cy="47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1"/>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752363" y="4124330"/>
            <a:ext cx="1819866" cy="20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143177" y="4472966"/>
            <a:ext cx="702016" cy="75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305298" y="4467860"/>
            <a:ext cx="1476764" cy="28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713397" y="4429779"/>
            <a:ext cx="1453047" cy="4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55" name="Picture 27"/>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961496" y="4321515"/>
            <a:ext cx="1233272" cy="3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9"/>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166160" y="3164591"/>
            <a:ext cx="1256988" cy="50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57" name="Picture 2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0379220" y="4591550"/>
            <a:ext cx="1941613" cy="2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945537" y="1683084"/>
            <a:ext cx="1339206" cy="3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1101790" y="2380356"/>
            <a:ext cx="1220623" cy="43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5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197163" y="1555014"/>
            <a:ext cx="1402452" cy="6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6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607291" y="2816745"/>
            <a:ext cx="1108364" cy="41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6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029645" y="4809708"/>
            <a:ext cx="1626970" cy="32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6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8258743" y="4759938"/>
            <a:ext cx="1321815" cy="37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823233" y="4581502"/>
            <a:ext cx="879186" cy="5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5702419" y="4646098"/>
            <a:ext cx="884741" cy="4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33023" y="1390577"/>
            <a:ext cx="1342369" cy="55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文本框 65"/>
          <p:cNvSpPr txBox="1"/>
          <p:nvPr/>
        </p:nvSpPr>
        <p:spPr>
          <a:xfrm>
            <a:off x="223177" y="431243"/>
            <a:ext cx="3046909" cy="4603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4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主要客户名单</a:t>
            </a:r>
            <a:endParaRPr lang="zh-CN" altLang="en-US" sz="24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6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pSp>
        <p:nvGrpSpPr>
          <p:cNvPr id="2" name="组合 1"/>
          <p:cNvGrpSpPr/>
          <p:nvPr/>
        </p:nvGrpSpPr>
        <p:grpSpPr>
          <a:xfrm>
            <a:off x="1338350" y="938286"/>
            <a:ext cx="10784826" cy="3683553"/>
            <a:chOff x="-176616" y="1438142"/>
            <a:chExt cx="14412903" cy="5436002"/>
          </a:xfrm>
        </p:grpSpPr>
        <p:grpSp>
          <p:nvGrpSpPr>
            <p:cNvPr id="7" name="组合 6"/>
            <p:cNvGrpSpPr/>
            <p:nvPr/>
          </p:nvGrpSpPr>
          <p:grpSpPr>
            <a:xfrm>
              <a:off x="-176616" y="1438142"/>
              <a:ext cx="14412903" cy="5436002"/>
              <a:chOff x="-176616" y="1438142"/>
              <a:chExt cx="14412903" cy="5436002"/>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894" y="3022182"/>
                <a:ext cx="4327836" cy="183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任意多边形 7"/>
              <p:cNvSpPr/>
              <p:nvPr/>
            </p:nvSpPr>
            <p:spPr>
              <a:xfrm>
                <a:off x="83044" y="1456686"/>
                <a:ext cx="2341033" cy="905416"/>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rgbClr val="C0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561923" tIns="31874" rIns="498176" bIns="31874" numCol="1" spcCol="1693"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62355">
                  <a:lnSpc>
                    <a:spcPct val="90000"/>
                  </a:lnSpc>
                  <a:spcBef>
                    <a:spcPct val="0"/>
                  </a:spcBef>
                  <a:spcAft>
                    <a:spcPct val="35000"/>
                  </a:spcAft>
                </a:pPr>
                <a:r>
                  <a:rPr lang="zh-CN" altLang="en-US" sz="2390" b="1" dirty="0">
                    <a:solidFill>
                      <a:prstClr val="white"/>
                    </a:solidFill>
                    <a:latin typeface="微软雅黑" panose="020B0503020204020204" charset="-122"/>
                    <a:ea typeface="微软雅黑" panose="020B0503020204020204" charset="-122"/>
                  </a:rPr>
                  <a:t>单机</a:t>
                </a:r>
                <a:endParaRPr lang="zh-CN" altLang="en-US" sz="2390" b="1" dirty="0">
                  <a:solidFill>
                    <a:prstClr val="white"/>
                  </a:solidFill>
                  <a:latin typeface="微软雅黑" panose="020B0503020204020204" charset="-122"/>
                  <a:ea typeface="微软雅黑" panose="020B0503020204020204" charset="-122"/>
                </a:endParaRPr>
              </a:p>
            </p:txBody>
          </p:sp>
          <p:sp>
            <p:nvSpPr>
              <p:cNvPr id="12" name="任意多边形 8"/>
              <p:cNvSpPr/>
              <p:nvPr/>
            </p:nvSpPr>
            <p:spPr>
              <a:xfrm>
                <a:off x="3751554" y="1438142"/>
                <a:ext cx="2341033" cy="905416"/>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rgbClr val="C0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561923" tIns="31874" rIns="498176" bIns="31874" numCol="1" spcCol="1693"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62355">
                  <a:lnSpc>
                    <a:spcPct val="90000"/>
                  </a:lnSpc>
                  <a:spcBef>
                    <a:spcPct val="0"/>
                  </a:spcBef>
                  <a:spcAft>
                    <a:spcPct val="35000"/>
                  </a:spcAft>
                </a:pPr>
                <a:r>
                  <a:rPr lang="zh-CN" altLang="en-US" sz="2390" b="1" dirty="0">
                    <a:solidFill>
                      <a:prstClr val="white"/>
                    </a:solidFill>
                    <a:latin typeface="微软雅黑" panose="020B0503020204020204" charset="-122"/>
                    <a:ea typeface="微软雅黑" panose="020B0503020204020204" charset="-122"/>
                  </a:rPr>
                  <a:t>系统</a:t>
                </a:r>
                <a:endParaRPr lang="zh-CN" altLang="en-US" sz="2390" b="1" dirty="0">
                  <a:solidFill>
                    <a:prstClr val="white"/>
                  </a:solidFill>
                  <a:latin typeface="微软雅黑" panose="020B0503020204020204" charset="-122"/>
                  <a:ea typeface="微软雅黑" panose="020B0503020204020204" charset="-122"/>
                </a:endParaRPr>
              </a:p>
            </p:txBody>
          </p:sp>
          <p:sp>
            <p:nvSpPr>
              <p:cNvPr id="13" name="任意多边形 9"/>
              <p:cNvSpPr/>
              <p:nvPr/>
            </p:nvSpPr>
            <p:spPr>
              <a:xfrm>
                <a:off x="7482577" y="1469167"/>
                <a:ext cx="2341033" cy="905417"/>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rgbClr val="C0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561923" tIns="31874" rIns="498176" bIns="31874" numCol="1" spcCol="1693"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62355">
                  <a:lnSpc>
                    <a:spcPct val="90000"/>
                  </a:lnSpc>
                  <a:spcBef>
                    <a:spcPct val="0"/>
                  </a:spcBef>
                  <a:spcAft>
                    <a:spcPct val="35000"/>
                  </a:spcAft>
                </a:pPr>
                <a:r>
                  <a:rPr lang="zh-CN" altLang="en-US" sz="2390" b="1" dirty="0">
                    <a:solidFill>
                      <a:prstClr val="white"/>
                    </a:solidFill>
                    <a:latin typeface="微软雅黑" panose="020B0503020204020204" charset="-122"/>
                    <a:ea typeface="微软雅黑" panose="020B0503020204020204" charset="-122"/>
                  </a:rPr>
                  <a:t>工程</a:t>
                </a:r>
                <a:endParaRPr lang="zh-CN" altLang="en-US" sz="2390" b="1" dirty="0">
                  <a:solidFill>
                    <a:prstClr val="white"/>
                  </a:solidFill>
                  <a:latin typeface="微软雅黑" panose="020B0503020204020204" charset="-122"/>
                  <a:ea typeface="微软雅黑" panose="020B0503020204020204" charset="-122"/>
                </a:endParaRPr>
              </a:p>
            </p:txBody>
          </p:sp>
          <p:sp>
            <p:nvSpPr>
              <p:cNvPr id="14" name="任意多边形 10"/>
              <p:cNvSpPr/>
              <p:nvPr/>
            </p:nvSpPr>
            <p:spPr>
              <a:xfrm>
                <a:off x="11202165" y="1469167"/>
                <a:ext cx="2341033" cy="905417"/>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rgbClr val="C0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561923" tIns="31874" rIns="498176" bIns="31874" numCol="1" spcCol="1693"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62355">
                  <a:lnSpc>
                    <a:spcPct val="90000"/>
                  </a:lnSpc>
                  <a:spcBef>
                    <a:spcPct val="0"/>
                  </a:spcBef>
                  <a:spcAft>
                    <a:spcPct val="35000"/>
                  </a:spcAft>
                </a:pPr>
                <a:r>
                  <a:rPr lang="zh-CN" altLang="en-US" sz="2390" b="1" dirty="0">
                    <a:solidFill>
                      <a:prstClr val="white"/>
                    </a:solidFill>
                    <a:latin typeface="微软雅黑" panose="020B0503020204020204" charset="-122"/>
                    <a:ea typeface="微软雅黑" panose="020B0503020204020204" charset="-122"/>
                  </a:rPr>
                  <a:t>智慧工厂</a:t>
                </a:r>
                <a:endParaRPr lang="zh-CN" altLang="en-US" sz="2390" b="1" dirty="0">
                  <a:solidFill>
                    <a:prstClr val="white"/>
                  </a:solidFill>
                  <a:latin typeface="微软雅黑" panose="020B0503020204020204" charset="-122"/>
                  <a:ea typeface="微软雅黑" panose="020B0503020204020204" charset="-122"/>
                </a:endParaRP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92" b="5408"/>
              <a:stretch>
                <a:fillRect/>
              </a:stretch>
            </p:blipFill>
            <p:spPr bwMode="auto">
              <a:xfrm>
                <a:off x="-47615" y="3320323"/>
                <a:ext cx="2052556" cy="1506956"/>
              </a:xfrm>
              <a:prstGeom prst="rect">
                <a:avLst/>
              </a:prstGeom>
              <a:noFill/>
              <a:ln>
                <a:noFill/>
              </a:ln>
              <a:effectLst>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组合 15"/>
              <p:cNvGrpSpPr/>
              <p:nvPr/>
            </p:nvGrpSpPr>
            <p:grpSpPr>
              <a:xfrm>
                <a:off x="2434698" y="2985329"/>
                <a:ext cx="8491262" cy="3888815"/>
                <a:chOff x="2138705" y="2226159"/>
                <a:chExt cx="6368447" cy="2916613"/>
              </a:xfrm>
            </p:grpSpPr>
            <p:pic>
              <p:nvPicPr>
                <p:cNvPr id="26" name="Picture 2" descr="_Foxmail"/>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692" b="6348"/>
                <a:stretch>
                  <a:fillRect/>
                </a:stretch>
              </p:blipFill>
              <p:spPr bwMode="auto">
                <a:xfrm>
                  <a:off x="5218712" y="2226159"/>
                  <a:ext cx="3288440" cy="185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descr="修"/>
                <p:cNvPicPr>
                  <a:picLocks noChangeAspect="1"/>
                </p:cNvPicPr>
                <p:nvPr/>
              </p:nvPicPr>
              <p:blipFill>
                <a:blip r:embed="rId6"/>
                <a:srcRect l="17394" t="14341" r="22862"/>
                <a:stretch>
                  <a:fillRect/>
                </a:stretch>
              </p:blipFill>
              <p:spPr>
                <a:xfrm>
                  <a:off x="3302225" y="4305379"/>
                  <a:ext cx="486587" cy="797111"/>
                </a:xfrm>
                <a:prstGeom prst="rect">
                  <a:avLst/>
                </a:prstGeom>
                <a:noFill/>
                <a:ln>
                  <a:noFill/>
                </a:ln>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3128" y="4335059"/>
                  <a:ext cx="638995" cy="73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图片 28"/>
                <p:cNvPicPr>
                  <a:picLocks noChangeAspect="1"/>
                </p:cNvPicPr>
                <p:nvPr/>
              </p:nvPicPr>
              <p:blipFill>
                <a:blip r:embed="rId8"/>
                <a:stretch>
                  <a:fillRect/>
                </a:stretch>
              </p:blipFill>
              <p:spPr>
                <a:xfrm>
                  <a:off x="5218712" y="4335059"/>
                  <a:ext cx="1321594" cy="807713"/>
                </a:xfrm>
                <a:prstGeom prst="rect">
                  <a:avLst/>
                </a:prstGeom>
              </p:spPr>
            </p:pic>
            <p:pic>
              <p:nvPicPr>
                <p:cNvPr id="30" name="图片 29"/>
                <p:cNvPicPr>
                  <a:picLocks noChangeAspect="1"/>
                </p:cNvPicPr>
                <p:nvPr/>
              </p:nvPicPr>
              <p:blipFill rotWithShape="1">
                <a:blip r:embed="rId9"/>
                <a:srcRect l="17181" t="24038" r="21255" b="20553"/>
                <a:stretch>
                  <a:fillRect/>
                </a:stretch>
              </p:blipFill>
              <p:spPr>
                <a:xfrm>
                  <a:off x="2138705" y="4517646"/>
                  <a:ext cx="664921" cy="555162"/>
                </a:xfrm>
                <a:prstGeom prst="rect">
                  <a:avLst/>
                </a:prstGeom>
                <a:ln>
                  <a:noFill/>
                </a:ln>
                <a:effectLst>
                  <a:outerShdw blurRad="292100" dist="139700" dir="2700000" algn="tl" rotWithShape="0">
                    <a:srgbClr val="333333">
                      <a:alpha val="65000"/>
                    </a:srgbClr>
                  </a:outerShdw>
                </a:effectLst>
              </p:spPr>
            </p:pic>
          </p:grpSp>
          <p:grpSp>
            <p:nvGrpSpPr>
              <p:cNvPr id="17" name="组合 16"/>
              <p:cNvGrpSpPr/>
              <p:nvPr/>
            </p:nvGrpSpPr>
            <p:grpSpPr>
              <a:xfrm>
                <a:off x="-176616" y="2503292"/>
                <a:ext cx="14412903" cy="890344"/>
                <a:chOff x="-112592" y="1877467"/>
                <a:chExt cx="10209619" cy="667757"/>
              </a:xfrm>
            </p:grpSpPr>
            <p:sp>
              <p:nvSpPr>
                <p:cNvPr id="19" name="TextBox 2"/>
                <p:cNvSpPr txBox="1"/>
                <p:nvPr/>
              </p:nvSpPr>
              <p:spPr>
                <a:xfrm>
                  <a:off x="-112592" y="1895608"/>
                  <a:ext cx="1616299" cy="631473"/>
                </a:xfrm>
                <a:prstGeom prst="rect">
                  <a:avLst/>
                </a:prstGeom>
                <a:noFill/>
              </p:spPr>
              <p:txBody>
                <a:bodyPr wrap="square" lIns="121425" tIns="60712" rIns="121425" bIns="60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4120">
                    <a:lnSpc>
                      <a:spcPts val="3985"/>
                    </a:lnSpc>
                  </a:pPr>
                  <a:r>
                    <a:rPr lang="en-US" altLang="zh-CN" sz="3585" b="1" dirty="0">
                      <a:solidFill>
                        <a:srgbClr val="C00000"/>
                      </a:solidFill>
                      <a:latin typeface="微软雅黑" panose="020B0503020204020204" charset="-122"/>
                      <a:ea typeface="微软雅黑" panose="020B0503020204020204" charset="-122"/>
                    </a:rPr>
                    <a:t>M</a:t>
                  </a:r>
                  <a:r>
                    <a:rPr lang="en-US" altLang="zh-CN" sz="1990" b="1" dirty="0">
                      <a:latin typeface="微软雅黑" panose="020B0503020204020204" charset="-122"/>
                      <a:ea typeface="微软雅黑" panose="020B0503020204020204" charset="-122"/>
                    </a:rPr>
                    <a:t>achine</a:t>
                  </a:r>
                  <a:endParaRPr lang="zh-CN" altLang="en-US" sz="3585" b="1" dirty="0">
                    <a:latin typeface="微软雅黑" panose="020B0503020204020204" charset="-122"/>
                    <a:ea typeface="微软雅黑" panose="020B0503020204020204" charset="-122"/>
                  </a:endParaRPr>
                </a:p>
              </p:txBody>
            </p:sp>
            <p:cxnSp>
              <p:nvCxnSpPr>
                <p:cNvPr id="20" name="直接箭头连接符 19"/>
                <p:cNvCxnSpPr>
                  <a:stCxn id="19" idx="3"/>
                  <a:endCxn id="21" idx="1"/>
                </p:cNvCxnSpPr>
                <p:nvPr/>
              </p:nvCxnSpPr>
              <p:spPr>
                <a:xfrm>
                  <a:off x="1503707" y="2211345"/>
                  <a:ext cx="844162" cy="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19"/>
                <p:cNvSpPr txBox="1"/>
                <p:nvPr/>
              </p:nvSpPr>
              <p:spPr>
                <a:xfrm>
                  <a:off x="2347868" y="1877467"/>
                  <a:ext cx="2021918" cy="667757"/>
                </a:xfrm>
                <a:prstGeom prst="rect">
                  <a:avLst/>
                </a:prstGeom>
                <a:noFill/>
              </p:spPr>
              <p:txBody>
                <a:bodyPr wrap="square" lIns="121425" tIns="60712" rIns="121425" bIns="60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4120">
                    <a:lnSpc>
                      <a:spcPts val="3985"/>
                    </a:lnSpc>
                    <a:defRPr/>
                  </a:pPr>
                  <a:r>
                    <a:rPr lang="el-GR" altLang="zh-CN" sz="3585" b="1" dirty="0">
                      <a:solidFill>
                        <a:srgbClr val="C00000"/>
                      </a:solidFill>
                      <a:latin typeface="微软雅黑" panose="020B0503020204020204" charset="-122"/>
                      <a:ea typeface="微软雅黑" panose="020B0503020204020204" charset="-122"/>
                    </a:rPr>
                    <a:t>Σ</a:t>
                  </a:r>
                  <a:r>
                    <a:rPr lang="en-US" altLang="zh-CN" sz="5380" b="1" dirty="0">
                      <a:solidFill>
                        <a:srgbClr val="C00000"/>
                      </a:solidFill>
                      <a:latin typeface="微软雅黑" panose="020B0503020204020204" charset="-122"/>
                      <a:ea typeface="微软雅黑" panose="020B0503020204020204" charset="-122"/>
                    </a:rPr>
                    <a:t> </a:t>
                  </a:r>
                  <a:r>
                    <a:rPr lang="en-US" altLang="zh-CN" sz="3585" b="1" dirty="0">
                      <a:solidFill>
                        <a:srgbClr val="C00000"/>
                      </a:solidFill>
                      <a:latin typeface="微软雅黑" panose="020B0503020204020204" charset="-122"/>
                      <a:ea typeface="微软雅黑" panose="020B0503020204020204" charset="-122"/>
                    </a:rPr>
                    <a:t>M</a:t>
                  </a:r>
                  <a:r>
                    <a:rPr lang="en-US" altLang="zh-CN" sz="1990" b="1" dirty="0">
                      <a:solidFill>
                        <a:prstClr val="black"/>
                      </a:solidFill>
                      <a:latin typeface="微软雅黑" panose="020B0503020204020204" charset="-122"/>
                      <a:ea typeface="微软雅黑" panose="020B0503020204020204" charset="-122"/>
                    </a:rPr>
                    <a:t>achine</a:t>
                  </a:r>
                  <a:endParaRPr lang="zh-CN" altLang="en-US" sz="3585" b="1" dirty="0">
                    <a:solidFill>
                      <a:prstClr val="black"/>
                    </a:solidFill>
                    <a:latin typeface="微软雅黑" panose="020B0503020204020204" charset="-122"/>
                    <a:ea typeface="微软雅黑" panose="020B0503020204020204" charset="-122"/>
                  </a:endParaRPr>
                </a:p>
              </p:txBody>
            </p:sp>
            <p:cxnSp>
              <p:nvCxnSpPr>
                <p:cNvPr id="22" name="直接箭头连接符 21"/>
                <p:cNvCxnSpPr>
                  <a:stCxn id="25" idx="3"/>
                  <a:endCxn id="23" idx="1"/>
                </p:cNvCxnSpPr>
                <p:nvPr/>
              </p:nvCxnSpPr>
              <p:spPr>
                <a:xfrm>
                  <a:off x="6999957" y="2211346"/>
                  <a:ext cx="71194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46"/>
                <p:cNvSpPr txBox="1"/>
                <p:nvPr/>
              </p:nvSpPr>
              <p:spPr>
                <a:xfrm>
                  <a:off x="7711900" y="1895609"/>
                  <a:ext cx="2385127" cy="631473"/>
                </a:xfrm>
                <a:prstGeom prst="rect">
                  <a:avLst/>
                </a:prstGeom>
                <a:noFill/>
              </p:spPr>
              <p:txBody>
                <a:bodyPr wrap="square" lIns="121425" tIns="60712" rIns="121425" bIns="60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4120">
                    <a:lnSpc>
                      <a:spcPts val="3985"/>
                    </a:lnSpc>
                  </a:pPr>
                  <a:r>
                    <a:rPr lang="en-US" altLang="zh-CN" sz="3585" b="1" dirty="0">
                      <a:solidFill>
                        <a:srgbClr val="C00000"/>
                      </a:solidFill>
                      <a:latin typeface="微软雅黑" panose="020B0503020204020204" charset="-122"/>
                      <a:ea typeface="微软雅黑" panose="020B0503020204020204" charset="-122"/>
                    </a:rPr>
                    <a:t>(M+E+C)</a:t>
                  </a:r>
                  <a:r>
                    <a:rPr lang="en-US" altLang="zh-CN" sz="3585" b="1" baseline="30000" dirty="0">
                      <a:solidFill>
                        <a:srgbClr val="C00000"/>
                      </a:solidFill>
                      <a:latin typeface="微软雅黑" panose="020B0503020204020204" charset="-122"/>
                      <a:ea typeface="微软雅黑" panose="020B0503020204020204" charset="-122"/>
                    </a:rPr>
                    <a:t>AI</a:t>
                  </a:r>
                  <a:r>
                    <a:rPr lang="en-US" altLang="zh-CN" sz="3585" b="1" dirty="0">
                      <a:solidFill>
                        <a:srgbClr val="C00000"/>
                      </a:solidFill>
                      <a:latin typeface="微软雅黑" panose="020B0503020204020204" charset="-122"/>
                      <a:ea typeface="微软雅黑" panose="020B0503020204020204" charset="-122"/>
                    </a:rPr>
                    <a:t> </a:t>
                  </a:r>
                  <a:endParaRPr lang="zh-CN" altLang="en-US" sz="3585" b="1" dirty="0">
                    <a:solidFill>
                      <a:srgbClr val="C00000"/>
                    </a:solidFill>
                    <a:latin typeface="微软雅黑" panose="020B0503020204020204" charset="-122"/>
                    <a:ea typeface="微软雅黑" panose="020B0503020204020204" charset="-122"/>
                  </a:endParaRPr>
                </a:p>
              </p:txBody>
            </p:sp>
            <p:cxnSp>
              <p:nvCxnSpPr>
                <p:cNvPr id="24" name="直接箭头连接符 23"/>
                <p:cNvCxnSpPr>
                  <a:stCxn id="21" idx="3"/>
                  <a:endCxn id="25" idx="1"/>
                </p:cNvCxnSpPr>
                <p:nvPr/>
              </p:nvCxnSpPr>
              <p:spPr>
                <a:xfrm>
                  <a:off x="4369786" y="2211346"/>
                  <a:ext cx="694086"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1"/>
                <p:cNvSpPr txBox="1"/>
                <p:nvPr/>
              </p:nvSpPr>
              <p:spPr>
                <a:xfrm>
                  <a:off x="5063872" y="1895609"/>
                  <a:ext cx="1936086" cy="631473"/>
                </a:xfrm>
                <a:prstGeom prst="rect">
                  <a:avLst/>
                </a:prstGeom>
                <a:noFill/>
              </p:spPr>
              <p:txBody>
                <a:bodyPr wrap="square" lIns="121425" tIns="60712" rIns="121425" bIns="60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4120">
                    <a:lnSpc>
                      <a:spcPts val="3985"/>
                    </a:lnSpc>
                  </a:pPr>
                  <a:r>
                    <a:rPr lang="en-US" altLang="zh-CN" sz="3585" b="1" dirty="0">
                      <a:solidFill>
                        <a:srgbClr val="C00000"/>
                      </a:solidFill>
                      <a:latin typeface="微软雅黑" panose="020B0503020204020204" charset="-122"/>
                      <a:ea typeface="微软雅黑" panose="020B0503020204020204" charset="-122"/>
                    </a:rPr>
                    <a:t>E</a:t>
                  </a:r>
                  <a:r>
                    <a:rPr lang="en-US" altLang="zh-CN" sz="1990" b="1" dirty="0">
                      <a:latin typeface="微软雅黑" panose="020B0503020204020204" charset="-122"/>
                      <a:ea typeface="微软雅黑" panose="020B0503020204020204" charset="-122"/>
                    </a:rPr>
                    <a:t>ngineering</a:t>
                  </a:r>
                  <a:endParaRPr lang="zh-CN" altLang="en-US" sz="1990" b="1" dirty="0">
                    <a:latin typeface="微软雅黑" panose="020B0503020204020204" charset="-122"/>
                    <a:ea typeface="微软雅黑" panose="020B0503020204020204" charset="-122"/>
                  </a:endParaRPr>
                </a:p>
              </p:txBody>
            </p:sp>
          </p:grpSp>
          <p:sp>
            <p:nvSpPr>
              <p:cNvPr id="18" name="文本框 13"/>
              <p:cNvSpPr txBox="1"/>
              <p:nvPr/>
            </p:nvSpPr>
            <p:spPr>
              <a:xfrm>
                <a:off x="3682507" y="4902538"/>
                <a:ext cx="3116176" cy="8526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585" b="1" dirty="0">
                    <a:solidFill>
                      <a:srgbClr val="C00000"/>
                    </a:solidFill>
                    <a:latin typeface="微软雅黑" panose="020B0503020204020204" charset="-122"/>
                    <a:ea typeface="微软雅黑" panose="020B0503020204020204" charset="-122"/>
                  </a:rPr>
                  <a:t>C</a:t>
                </a:r>
                <a:r>
                  <a:rPr lang="en-US" altLang="zh-CN" sz="1990" b="1" dirty="0">
                    <a:latin typeface="微软雅黑" panose="020B0503020204020204" charset="-122"/>
                    <a:ea typeface="微软雅黑" panose="020B0503020204020204" charset="-122"/>
                  </a:rPr>
                  <a:t>onsumables</a:t>
                </a:r>
                <a:endParaRPr lang="zh-CN" altLang="en-US" sz="1990" dirty="0"/>
              </a:p>
            </p:txBody>
          </p:sp>
        </p:grpSp>
        <p:pic>
          <p:nvPicPr>
            <p:cNvPr id="9" name="图片 8"/>
            <p:cNvPicPr>
              <a:picLocks noChangeAspect="1"/>
            </p:cNvPicPr>
            <p:nvPr/>
          </p:nvPicPr>
          <p:blipFill>
            <a:blip r:embed="rId10"/>
            <a:stretch>
              <a:fillRect/>
            </a:stretch>
          </p:blipFill>
          <p:spPr>
            <a:xfrm>
              <a:off x="11591001" y="3429000"/>
              <a:ext cx="2435717" cy="1361108"/>
            </a:xfrm>
            <a:prstGeom prst="rect">
              <a:avLst/>
            </a:prstGeom>
          </p:spPr>
        </p:pic>
      </p:grpSp>
      <p:sp>
        <p:nvSpPr>
          <p:cNvPr id="3" name="文本框 26"/>
          <p:cNvSpPr txBox="1"/>
          <p:nvPr/>
        </p:nvSpPr>
        <p:spPr>
          <a:xfrm>
            <a:off x="710454" y="4629852"/>
            <a:ext cx="12192000" cy="4598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390" b="1" dirty="0">
                <a:latin typeface="微软雅黑" panose="020B0503020204020204" charset="-122"/>
                <a:ea typeface="微软雅黑" panose="020B0503020204020204" charset="-122"/>
              </a:rPr>
              <a:t>以“</a:t>
            </a:r>
            <a:r>
              <a:rPr lang="zh-CN" altLang="en-US" sz="2390" b="1" dirty="0">
                <a:solidFill>
                  <a:srgbClr val="C00000"/>
                </a:solidFill>
                <a:latin typeface="微软雅黑" panose="020B0503020204020204" charset="-122"/>
                <a:ea typeface="微软雅黑" panose="020B0503020204020204" charset="-122"/>
              </a:rPr>
              <a:t>工艺</a:t>
            </a:r>
            <a:r>
              <a:rPr lang="zh-CN" altLang="en-US" sz="2390" b="1" dirty="0">
                <a:latin typeface="微软雅黑" panose="020B0503020204020204" charset="-122"/>
                <a:ea typeface="微软雅黑" panose="020B0503020204020204" charset="-122"/>
              </a:rPr>
              <a:t>”为引领、以“</a:t>
            </a:r>
            <a:r>
              <a:rPr lang="zh-CN" altLang="en-US" sz="2390" b="1" dirty="0">
                <a:solidFill>
                  <a:srgbClr val="C00000"/>
                </a:solidFill>
                <a:latin typeface="微软雅黑" panose="020B0503020204020204" charset="-122"/>
                <a:ea typeface="微软雅黑" panose="020B0503020204020204" charset="-122"/>
              </a:rPr>
              <a:t>设备</a:t>
            </a:r>
            <a:r>
              <a:rPr lang="zh-CN" altLang="en-US" sz="2390" b="1" dirty="0">
                <a:latin typeface="微软雅黑" panose="020B0503020204020204" charset="-122"/>
                <a:ea typeface="微软雅黑" panose="020B0503020204020204" charset="-122"/>
              </a:rPr>
              <a:t>”为核心、以“</a:t>
            </a:r>
            <a:r>
              <a:rPr lang="zh-CN" altLang="en-US" sz="2390" b="1" dirty="0">
                <a:solidFill>
                  <a:srgbClr val="C00000"/>
                </a:solidFill>
                <a:latin typeface="微软雅黑" panose="020B0503020204020204" charset="-122"/>
                <a:ea typeface="微软雅黑" panose="020B0503020204020204" charset="-122"/>
              </a:rPr>
              <a:t>工程</a:t>
            </a:r>
            <a:r>
              <a:rPr lang="zh-CN" altLang="en-US" sz="2390" b="1" dirty="0">
                <a:latin typeface="微软雅黑" panose="020B0503020204020204" charset="-122"/>
                <a:ea typeface="微软雅黑" panose="020B0503020204020204" charset="-122"/>
              </a:rPr>
              <a:t>”为场景、以“</a:t>
            </a:r>
            <a:r>
              <a:rPr lang="zh-CN" altLang="en-US" sz="2390" b="1" dirty="0">
                <a:solidFill>
                  <a:srgbClr val="C00000"/>
                </a:solidFill>
                <a:latin typeface="微软雅黑" panose="020B0503020204020204" charset="-122"/>
                <a:ea typeface="微软雅黑" panose="020B0503020204020204" charset="-122"/>
              </a:rPr>
              <a:t>耗材</a:t>
            </a:r>
            <a:r>
              <a:rPr lang="zh-CN" altLang="en-US" sz="2390" b="1" dirty="0">
                <a:latin typeface="微软雅黑" panose="020B0503020204020204" charset="-122"/>
                <a:ea typeface="微软雅黑" panose="020B0503020204020204" charset="-122"/>
              </a:rPr>
              <a:t>”为连接</a:t>
            </a:r>
            <a:endParaRPr lang="zh-CN" altLang="en-US" sz="2390" b="1" dirty="0">
              <a:latin typeface="微软雅黑" panose="020B0503020204020204" charset="-122"/>
              <a:ea typeface="微软雅黑" panose="020B0503020204020204" charset="-122"/>
            </a:endParaRPr>
          </a:p>
        </p:txBody>
      </p:sp>
      <p:sp>
        <p:nvSpPr>
          <p:cNvPr id="5" name="文本框 28"/>
          <p:cNvSpPr txBox="1"/>
          <p:nvPr/>
        </p:nvSpPr>
        <p:spPr>
          <a:xfrm>
            <a:off x="1339907" y="424029"/>
            <a:ext cx="3701103" cy="46012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39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业务模式</a:t>
            </a:r>
            <a:endParaRPr lang="zh-CN" altLang="en-US" sz="239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30"/>
          <p:cNvSpPr txBox="1"/>
          <p:nvPr/>
        </p:nvSpPr>
        <p:spPr>
          <a:xfrm>
            <a:off x="4625026" y="369398"/>
            <a:ext cx="6117578"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业务模式（</a:t>
            </a:r>
            <a:r>
              <a:rPr lang="en-US" altLang="zh-CN"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M+E+C</a:t>
            </a: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a:t>
            </a:r>
            <a:r>
              <a:rPr lang="en-US" altLang="zh-CN" sz="2800" b="1" baseline="30000"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 AI</a:t>
            </a:r>
            <a:endParaRPr lang="en-US" altLang="zh-CN" sz="2800" b="1" baseline="3000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spTree>
    <p:custDataLst>
      <p:tags r:id="rId1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pSp>
        <p:nvGrpSpPr>
          <p:cNvPr id="2" name="组合 1"/>
          <p:cNvGrpSpPr/>
          <p:nvPr/>
        </p:nvGrpSpPr>
        <p:grpSpPr>
          <a:xfrm>
            <a:off x="3808339" y="500163"/>
            <a:ext cx="2227732" cy="3833308"/>
            <a:chOff x="2829111" y="1406197"/>
            <a:chExt cx="2236724" cy="3848781"/>
          </a:xfrm>
        </p:grpSpPr>
        <p:sp>
          <p:nvSpPr>
            <p:cNvPr id="21" name="矩形: 圆角 20"/>
            <p:cNvSpPr/>
            <p:nvPr/>
          </p:nvSpPr>
          <p:spPr>
            <a:xfrm>
              <a:off x="2829111" y="1835516"/>
              <a:ext cx="2236724" cy="3419462"/>
            </a:xfrm>
            <a:prstGeom prst="roundRect">
              <a:avLst/>
            </a:prstGeom>
            <a:solidFill>
              <a:srgbClr val="FDED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endParaRPr>
            </a:p>
          </p:txBody>
        </p:sp>
        <p:sp>
          <p:nvSpPr>
            <p:cNvPr id="22" name="矩形: 圆角 21"/>
            <p:cNvSpPr/>
            <p:nvPr/>
          </p:nvSpPr>
          <p:spPr>
            <a:xfrm>
              <a:off x="2998287" y="2209483"/>
              <a:ext cx="1847848" cy="879739"/>
            </a:xfrm>
            <a:prstGeom prst="round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595" dirty="0">
                  <a:solidFill>
                    <a:sysClr val="window" lastClr="FFFFFF"/>
                  </a:solidFill>
                  <a:latin typeface="Source Han Sans CN Heavy" panose="020B0200000000000000" charset="-122"/>
                  <a:ea typeface="Source Han Sans CN Heavy" panose="020B0200000000000000" charset="-122"/>
                </a:rPr>
                <a:t>生命科学事业部</a:t>
              </a:r>
              <a:endParaRPr lang="zh-CN" altLang="en-US" sz="1595" dirty="0">
                <a:solidFill>
                  <a:sysClr val="window" lastClr="FFFFFF"/>
                </a:solidFill>
                <a:latin typeface="Source Han Sans CN Heavy" panose="020B0200000000000000" charset="-122"/>
                <a:ea typeface="Source Han Sans CN Heavy" panose="020B0200000000000000" charset="-122"/>
              </a:endParaRPr>
            </a:p>
          </p:txBody>
        </p:sp>
        <p:sp>
          <p:nvSpPr>
            <p:cNvPr id="23" name="矩形: 圆角 22"/>
            <p:cNvSpPr/>
            <p:nvPr/>
          </p:nvSpPr>
          <p:spPr>
            <a:xfrm>
              <a:off x="2998285" y="3211897"/>
              <a:ext cx="1847850" cy="879739"/>
            </a:xfrm>
            <a:prstGeom prst="round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595" dirty="0">
                  <a:solidFill>
                    <a:sysClr val="window" lastClr="FFFFFF"/>
                  </a:solidFill>
                  <a:latin typeface="Source Han Sans CN Heavy" panose="020B0200000000000000" charset="-122"/>
                  <a:ea typeface="Source Han Sans CN Heavy" panose="020B0200000000000000" charset="-122"/>
                </a:rPr>
                <a:t>生物工程事业部</a:t>
              </a:r>
              <a:endParaRPr lang="zh-CN" altLang="en-US" sz="1595" dirty="0">
                <a:solidFill>
                  <a:sysClr val="window" lastClr="FFFFFF"/>
                </a:solidFill>
                <a:latin typeface="Source Han Sans CN Heavy" panose="020B0200000000000000" charset="-122"/>
                <a:ea typeface="Source Han Sans CN Heavy" panose="020B0200000000000000" charset="-122"/>
              </a:endParaRPr>
            </a:p>
          </p:txBody>
        </p:sp>
        <p:sp>
          <p:nvSpPr>
            <p:cNvPr id="24" name="矩形: 圆角 23"/>
            <p:cNvSpPr/>
            <p:nvPr/>
          </p:nvSpPr>
          <p:spPr>
            <a:xfrm>
              <a:off x="2998285" y="4214312"/>
              <a:ext cx="1847850" cy="879739"/>
            </a:xfrm>
            <a:prstGeom prst="round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原料药事业部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25" name="文本框 7"/>
            <p:cNvSpPr txBox="1"/>
            <p:nvPr/>
          </p:nvSpPr>
          <p:spPr>
            <a:xfrm>
              <a:off x="3195883" y="1406197"/>
              <a:ext cx="1511952"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02</a:t>
              </a:r>
              <a:r>
                <a:rPr lang="zh-CN" altLang="en-US"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工艺单元</a:t>
              </a:r>
              <a:endParaRPr lang="zh-CN" altLang="en-US"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grpSp>
        <p:nvGrpSpPr>
          <p:cNvPr id="3" name="组合 2"/>
          <p:cNvGrpSpPr/>
          <p:nvPr/>
        </p:nvGrpSpPr>
        <p:grpSpPr>
          <a:xfrm>
            <a:off x="6120128" y="499450"/>
            <a:ext cx="4436223" cy="3832809"/>
            <a:chOff x="5113203" y="1406698"/>
            <a:chExt cx="4454130" cy="3848280"/>
          </a:xfrm>
        </p:grpSpPr>
        <p:sp>
          <p:nvSpPr>
            <p:cNvPr id="16" name="矩形: 圆角 15"/>
            <p:cNvSpPr/>
            <p:nvPr/>
          </p:nvSpPr>
          <p:spPr>
            <a:xfrm>
              <a:off x="5113203" y="1835516"/>
              <a:ext cx="4454130" cy="3419462"/>
            </a:xfrm>
            <a:prstGeom prst="round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endParaRPr>
            </a:p>
          </p:txBody>
        </p:sp>
        <p:sp>
          <p:nvSpPr>
            <p:cNvPr id="17" name="矩形: 圆角 16"/>
            <p:cNvSpPr/>
            <p:nvPr/>
          </p:nvSpPr>
          <p:spPr>
            <a:xfrm>
              <a:off x="5248716" y="2209483"/>
              <a:ext cx="1847850" cy="2294298"/>
            </a:xfrm>
            <a:prstGeom prst="roundRect">
              <a:avLst/>
            </a:prstGeom>
            <a:solidFill>
              <a:schemeClr val="bg1">
                <a:lumMod val="65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注射剂事业部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18" name="矩形: 圆角 17"/>
            <p:cNvSpPr/>
            <p:nvPr/>
          </p:nvSpPr>
          <p:spPr>
            <a:xfrm>
              <a:off x="5248714" y="4532489"/>
              <a:ext cx="1847851" cy="566198"/>
            </a:xfrm>
            <a:prstGeom prst="roundRect">
              <a:avLst/>
            </a:prstGeom>
            <a:solidFill>
              <a:schemeClr val="bg1">
                <a:lumMod val="65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固体制剂事业部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19" name="矩形: 圆角 18"/>
            <p:cNvSpPr/>
            <p:nvPr/>
          </p:nvSpPr>
          <p:spPr>
            <a:xfrm>
              <a:off x="7429938" y="2209483"/>
              <a:ext cx="2005106" cy="2884568"/>
            </a:xfrm>
            <a:prstGeom prst="roundRect">
              <a:avLst/>
            </a:prstGeom>
            <a:solidFill>
              <a:schemeClr val="bg1">
                <a:lumMod val="65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检查包装事业部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20" name="文本框 13"/>
            <p:cNvSpPr txBox="1"/>
            <p:nvPr/>
          </p:nvSpPr>
          <p:spPr>
            <a:xfrm>
              <a:off x="6584292" y="1406698"/>
              <a:ext cx="1511952"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99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03</a:t>
              </a:r>
              <a:r>
                <a:rPr lang="zh-CN" altLang="en-US" sz="199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制剂</a:t>
              </a:r>
              <a:r>
                <a:rPr lang="zh-CN" altLang="en-US" sz="199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单元</a:t>
              </a:r>
              <a:endParaRPr lang="zh-CN" altLang="en-US" sz="199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grpSp>
        <p:nvGrpSpPr>
          <p:cNvPr id="5" name="组合 4"/>
          <p:cNvGrpSpPr/>
          <p:nvPr/>
        </p:nvGrpSpPr>
        <p:grpSpPr>
          <a:xfrm>
            <a:off x="1412046" y="499450"/>
            <a:ext cx="2273895" cy="3832809"/>
            <a:chOff x="457010" y="1405482"/>
            <a:chExt cx="2283073" cy="3848280"/>
          </a:xfrm>
        </p:grpSpPr>
        <p:sp>
          <p:nvSpPr>
            <p:cNvPr id="13" name="矩形: 圆角 12"/>
            <p:cNvSpPr/>
            <p:nvPr/>
          </p:nvSpPr>
          <p:spPr>
            <a:xfrm>
              <a:off x="457010" y="1834300"/>
              <a:ext cx="2283073" cy="3419462"/>
            </a:xfrm>
            <a:prstGeom prst="round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endParaRPr>
            </a:p>
          </p:txBody>
        </p:sp>
        <p:sp>
          <p:nvSpPr>
            <p:cNvPr id="14" name="矩形: 圆角 13"/>
            <p:cNvSpPr/>
            <p:nvPr/>
          </p:nvSpPr>
          <p:spPr>
            <a:xfrm>
              <a:off x="585157" y="2208542"/>
              <a:ext cx="1990725" cy="2884293"/>
            </a:xfrm>
            <a:prstGeom prst="roundRect">
              <a:avLst/>
            </a:prstGeom>
            <a:solidFill>
              <a:srgbClr val="C00000"/>
            </a:solidFill>
            <a:ln w="12700" cap="flat" cmpd="sng" algn="ctr">
              <a:solidFill>
                <a:srgbClr val="C0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工程事业部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15" name="文本框 17"/>
            <p:cNvSpPr txBox="1"/>
            <p:nvPr/>
          </p:nvSpPr>
          <p:spPr>
            <a:xfrm>
              <a:off x="842570" y="1405482"/>
              <a:ext cx="1511952"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99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01</a:t>
              </a:r>
              <a:r>
                <a:rPr lang="zh-CN" altLang="en-US" sz="199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工程单元</a:t>
              </a:r>
              <a:endParaRPr lang="zh-CN" altLang="en-US" sz="1990"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grpSp>
        <p:nvGrpSpPr>
          <p:cNvPr id="6" name="组合 5"/>
          <p:cNvGrpSpPr/>
          <p:nvPr/>
        </p:nvGrpSpPr>
        <p:grpSpPr>
          <a:xfrm>
            <a:off x="10636041" y="518440"/>
            <a:ext cx="2227732" cy="3811186"/>
            <a:chOff x="9652607" y="1428408"/>
            <a:chExt cx="2236724" cy="3826570"/>
          </a:xfrm>
        </p:grpSpPr>
        <p:sp>
          <p:nvSpPr>
            <p:cNvPr id="10" name="矩形: 圆角 9"/>
            <p:cNvSpPr/>
            <p:nvPr/>
          </p:nvSpPr>
          <p:spPr>
            <a:xfrm>
              <a:off x="9652607" y="1835516"/>
              <a:ext cx="2236724" cy="3419462"/>
            </a:xfrm>
            <a:prstGeom prst="roundRect">
              <a:avLst/>
            </a:prstGeom>
            <a:solidFill>
              <a:srgbClr val="FDED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endParaRPr>
            </a:p>
          </p:txBody>
        </p:sp>
        <p:sp>
          <p:nvSpPr>
            <p:cNvPr id="11" name="矩形: 圆角 10"/>
            <p:cNvSpPr/>
            <p:nvPr/>
          </p:nvSpPr>
          <p:spPr>
            <a:xfrm>
              <a:off x="9768416" y="2209483"/>
              <a:ext cx="2005106" cy="2884568"/>
            </a:xfrm>
            <a:prstGeom prst="round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795" dirty="0">
                  <a:solidFill>
                    <a:sysClr val="window" lastClr="FFFFFF"/>
                  </a:solidFill>
                  <a:latin typeface="Source Han Sans CN Heavy" panose="020B0200000000000000" charset="-122"/>
                  <a:ea typeface="Source Han Sans CN Heavy" panose="020B0200000000000000" charset="-122"/>
                </a:rPr>
                <a:t>食品工程事业部</a:t>
              </a:r>
              <a:endParaRPr lang="zh-CN" altLang="en-US" sz="1795" dirty="0">
                <a:solidFill>
                  <a:sysClr val="window" lastClr="FFFFFF"/>
                </a:solidFill>
                <a:latin typeface="Source Han Sans CN Heavy" panose="020B0200000000000000" charset="-122"/>
                <a:ea typeface="Source Han Sans CN Heavy" panose="020B0200000000000000" charset="-122"/>
              </a:endParaRPr>
            </a:p>
          </p:txBody>
        </p:sp>
        <p:sp>
          <p:nvSpPr>
            <p:cNvPr id="12" name="文本框 21"/>
            <p:cNvSpPr txBox="1"/>
            <p:nvPr/>
          </p:nvSpPr>
          <p:spPr>
            <a:xfrm>
              <a:off x="10014993" y="1428408"/>
              <a:ext cx="1511952"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04</a:t>
              </a:r>
              <a:r>
                <a:rPr lang="zh-CN" altLang="en-US"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食品单元</a:t>
              </a:r>
              <a:endParaRPr lang="zh-CN" altLang="en-US" sz="1990" dirty="0">
                <a:solidFill>
                  <a:schemeClr val="bg1">
                    <a:lumMod val="50000"/>
                  </a:schemeClr>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sp>
        <p:nvSpPr>
          <p:cNvPr id="7" name="矩形: 圆角 6"/>
          <p:cNvSpPr/>
          <p:nvPr/>
        </p:nvSpPr>
        <p:spPr>
          <a:xfrm>
            <a:off x="1412047" y="4512752"/>
            <a:ext cx="11451727" cy="493309"/>
          </a:xfrm>
          <a:prstGeom prst="round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0590">
              <a:defRPr/>
            </a:pPr>
            <a:r>
              <a:rPr lang="zh-CN" altLang="en-US" sz="1990" dirty="0">
                <a:solidFill>
                  <a:sysClr val="window" lastClr="FFFFFF"/>
                </a:solidFill>
                <a:latin typeface="Source Han Sans CN Heavy" panose="020B0200000000000000" charset="-122"/>
                <a:ea typeface="Source Han Sans CN Heavy" panose="020B0200000000000000" charset="-122"/>
              </a:rPr>
              <a:t>基础制造</a:t>
            </a:r>
            <a:endParaRPr lang="zh-CN" altLang="en-US" sz="1990" dirty="0">
              <a:solidFill>
                <a:sysClr val="window" lastClr="FFFFFF"/>
              </a:solidFill>
              <a:latin typeface="Source Han Sans CN Heavy" panose="020B0200000000000000" charset="-122"/>
              <a:ea typeface="Source Han Sans CN Heavy" panose="020B0200000000000000" charset="-122"/>
            </a:endParaRPr>
          </a:p>
        </p:txBody>
      </p:sp>
      <p:sp>
        <p:nvSpPr>
          <p:cNvPr id="9" name="文本框 24"/>
          <p:cNvSpPr txBox="1"/>
          <p:nvPr/>
        </p:nvSpPr>
        <p:spPr>
          <a:xfrm>
            <a:off x="167702" y="470857"/>
            <a:ext cx="3701103" cy="46012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业务单元</a:t>
            </a:r>
            <a:endPar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p:cNvPicPr>
          <p:nvPr/>
        </p:nvPicPr>
        <p:blipFill rotWithShape="1">
          <a:blip r:embed="rId3"/>
          <a:srcRect b="2720"/>
          <a:stretch>
            <a:fillRect/>
          </a:stretch>
        </p:blipFill>
        <p:spPr bwMode="auto">
          <a:xfrm>
            <a:off x="2212258" y="1013885"/>
            <a:ext cx="4956109" cy="4053405"/>
          </a:xfrm>
          <a:prstGeom prst="rect">
            <a:avLst/>
          </a:prstGeom>
          <a:ln>
            <a:noFill/>
          </a:ln>
        </p:spPr>
      </p:pic>
      <p:grpSp>
        <p:nvGrpSpPr>
          <p:cNvPr id="3" name="ïṩļíḓê"/>
          <p:cNvGrpSpPr/>
          <p:nvPr/>
        </p:nvGrpSpPr>
        <p:grpSpPr>
          <a:xfrm>
            <a:off x="7894816" y="877411"/>
            <a:ext cx="4296421" cy="4205726"/>
            <a:chOff x="660401" y="1100245"/>
            <a:chExt cx="2599785" cy="4523065"/>
          </a:xfrm>
        </p:grpSpPr>
        <p:grpSp>
          <p:nvGrpSpPr>
            <p:cNvPr id="7" name="ïŝlíďè"/>
            <p:cNvGrpSpPr/>
            <p:nvPr/>
          </p:nvGrpSpPr>
          <p:grpSpPr>
            <a:xfrm>
              <a:off x="660401" y="1100245"/>
              <a:ext cx="2599785" cy="1355662"/>
              <a:chOff x="6315912" y="1241924"/>
              <a:chExt cx="4372036" cy="1574482"/>
            </a:xfrm>
          </p:grpSpPr>
          <p:sp>
            <p:nvSpPr>
              <p:cNvPr id="15" name="Rounded Rectangle 14"/>
              <p:cNvSpPr/>
              <p:nvPr/>
            </p:nvSpPr>
            <p:spPr>
              <a:xfrm>
                <a:off x="6315912" y="1599547"/>
                <a:ext cx="4372036" cy="1216859"/>
              </a:xfrm>
              <a:prstGeom prst="roundRect">
                <a:avLst>
                  <a:gd name="adj" fmla="val 8000"/>
                </a:avLst>
              </a:prstGeom>
              <a:solidFill>
                <a:schemeClr val="tx2">
                  <a:alpha val="15000"/>
                </a:schemeClr>
              </a:solidFill>
              <a:ln w="6055" cap="flat">
                <a:noFill/>
                <a:prstDash val="solid"/>
                <a:miter/>
              </a:ln>
            </p:spPr>
            <p:txBody>
              <a:bodyPr lIns="234493" tIns="45536" rIns="91072" bIns="4553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1" lang="zh-CN" altLang="en-US" sz="1395" b="1" dirty="0">
                    <a:latin typeface="Source Han Sans CN Heavy" panose="020B0200000000000000" charset="-122"/>
                    <a:ea typeface="Source Han Sans CN Heavy" panose="020B0200000000000000" charset="-122"/>
                    <a:cs typeface="+mn-ea"/>
                    <a:sym typeface="+mn-lt"/>
                  </a:rPr>
                  <a:t>内国际化：以国际领先技术为标杆练就扎实内功，强化自身能力；</a:t>
                </a:r>
                <a:endParaRPr kumimoji="1" lang="en-US" altLang="zh-CN" sz="1395" b="1" dirty="0">
                  <a:latin typeface="Source Han Sans CN Heavy" panose="020B0200000000000000" charset="-122"/>
                  <a:ea typeface="Source Han Sans CN Heavy" panose="020B0200000000000000" charset="-122"/>
                  <a:cs typeface="+mn-ea"/>
                  <a:sym typeface="+mn-lt"/>
                </a:endParaRPr>
              </a:p>
              <a:p>
                <a:pPr>
                  <a:lnSpc>
                    <a:spcPct val="120000"/>
                  </a:lnSpc>
                </a:pPr>
                <a:r>
                  <a:rPr kumimoji="1" lang="zh-CN" altLang="en-US" sz="1395" b="1" dirty="0">
                    <a:latin typeface="Source Han Sans CN Heavy" panose="020B0200000000000000" charset="-122"/>
                    <a:ea typeface="Source Han Sans CN Heavy" panose="020B0200000000000000" charset="-122"/>
                    <a:cs typeface="+mn-ea"/>
                    <a:sym typeface="+mn-lt"/>
                  </a:rPr>
                  <a:t>外国际化：通过先进技术不断创新，拓展全球市场</a:t>
                </a:r>
                <a:endParaRPr kumimoji="1" lang="en-US" altLang="zh-CN" sz="1395" b="1" dirty="0">
                  <a:latin typeface="Source Han Sans CN Heavy" panose="020B0200000000000000" charset="-122"/>
                  <a:ea typeface="Source Han Sans CN Heavy" panose="020B0200000000000000" charset="-122"/>
                  <a:cs typeface="+mn-ea"/>
                  <a:sym typeface="+mn-lt"/>
                </a:endParaRPr>
              </a:p>
            </p:txBody>
          </p:sp>
          <p:sp>
            <p:nvSpPr>
              <p:cNvPr id="16" name="Rounded Rectangle 15"/>
              <p:cNvSpPr/>
              <p:nvPr/>
            </p:nvSpPr>
            <p:spPr>
              <a:xfrm>
                <a:off x="6603217" y="1241924"/>
                <a:ext cx="2910897" cy="5050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072" tIns="45536" rIns="91072" bIns="45536" rtlCol="0" anchor="ctr" anchorCtr="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b="1" dirty="0">
                    <a:solidFill>
                      <a:srgbClr val="C00000"/>
                    </a:solidFill>
                    <a:latin typeface="Source Han Sans CN Heavy" panose="020B0200000000000000" charset="-122"/>
                    <a:ea typeface="Source Han Sans CN Heavy" panose="020B0200000000000000" charset="-122"/>
                    <a:sym typeface="+mn-lt"/>
                  </a:rPr>
                  <a:t>国际化</a:t>
                </a:r>
                <a:endParaRPr lang="zh-CN" altLang="en-US" b="1" dirty="0">
                  <a:solidFill>
                    <a:srgbClr val="C00000"/>
                  </a:solidFill>
                  <a:latin typeface="Source Han Sans CN Heavy" panose="020B0200000000000000" charset="-122"/>
                  <a:ea typeface="Source Han Sans CN Heavy" panose="020B0200000000000000" charset="-122"/>
                  <a:sym typeface="+mn-lt"/>
                </a:endParaRPr>
              </a:p>
            </p:txBody>
          </p:sp>
        </p:grpSp>
        <p:grpSp>
          <p:nvGrpSpPr>
            <p:cNvPr id="9" name="iṧḷîḑê"/>
            <p:cNvGrpSpPr/>
            <p:nvPr/>
          </p:nvGrpSpPr>
          <p:grpSpPr>
            <a:xfrm>
              <a:off x="660401" y="2558151"/>
              <a:ext cx="2599785" cy="1347011"/>
              <a:chOff x="6315912" y="932907"/>
              <a:chExt cx="4372036" cy="1564438"/>
            </a:xfrm>
          </p:grpSpPr>
          <p:sp>
            <p:nvSpPr>
              <p:cNvPr id="13" name="Rounded Rectangle 12"/>
              <p:cNvSpPr/>
              <p:nvPr/>
            </p:nvSpPr>
            <p:spPr>
              <a:xfrm>
                <a:off x="6315912" y="1280484"/>
                <a:ext cx="4372036" cy="1216861"/>
              </a:xfrm>
              <a:prstGeom prst="roundRect">
                <a:avLst>
                  <a:gd name="adj" fmla="val 8000"/>
                </a:avLst>
              </a:prstGeom>
              <a:solidFill>
                <a:schemeClr val="tx2">
                  <a:alpha val="15000"/>
                </a:schemeClr>
              </a:solidFill>
              <a:ln w="6055" cap="flat">
                <a:noFill/>
                <a:prstDash val="solid"/>
                <a:miter/>
              </a:ln>
            </p:spPr>
            <p:txBody>
              <a:bodyPr lIns="234493" tIns="45536" rIns="91072" bIns="4553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1" lang="zh-CN" altLang="en-US" sz="1395" b="1" dirty="0">
                    <a:latin typeface="Source Han Sans CN Heavy" panose="020B0200000000000000" charset="-122"/>
                    <a:ea typeface="Source Han Sans CN Heavy" panose="020B0200000000000000" charset="-122"/>
                    <a:cs typeface="+mn-ea"/>
                    <a:sym typeface="+mn-lt"/>
                  </a:rPr>
                  <a:t>产品从单机向系统转型，通过系统性的解决方案，为客户创造更高的价值；</a:t>
                </a:r>
                <a:endParaRPr kumimoji="1" lang="en-US" altLang="zh-CN" sz="1395" b="1" dirty="0">
                  <a:latin typeface="Source Han Sans CN Heavy" panose="020B0200000000000000" charset="-122"/>
                  <a:ea typeface="Source Han Sans CN Heavy" panose="020B0200000000000000" charset="-122"/>
                  <a:cs typeface="+mn-ea"/>
                  <a:sym typeface="+mn-lt"/>
                </a:endParaRPr>
              </a:p>
              <a:p>
                <a:pPr>
                  <a:lnSpc>
                    <a:spcPct val="120000"/>
                  </a:lnSpc>
                </a:pPr>
                <a:r>
                  <a:rPr kumimoji="1" lang="zh-CN" altLang="en-US" sz="1395" b="1" dirty="0">
                    <a:latin typeface="Source Han Sans CN Heavy" panose="020B0200000000000000" charset="-122"/>
                    <a:ea typeface="Source Han Sans CN Heavy" panose="020B0200000000000000" charset="-122"/>
                    <a:cs typeface="+mn-ea"/>
                    <a:sym typeface="+mn-lt"/>
                  </a:rPr>
                  <a:t>同时也将管理模式从单机模式向系统管理模式转变</a:t>
                </a:r>
                <a:endParaRPr kumimoji="1" lang="en-US" altLang="zh-CN" sz="1395" b="1" dirty="0">
                  <a:latin typeface="Source Han Sans CN Heavy" panose="020B0200000000000000" charset="-122"/>
                  <a:ea typeface="Source Han Sans CN Heavy" panose="020B0200000000000000" charset="-122"/>
                  <a:cs typeface="+mn-ea"/>
                  <a:sym typeface="+mn-lt"/>
                </a:endParaRPr>
              </a:p>
            </p:txBody>
          </p:sp>
          <p:sp>
            <p:nvSpPr>
              <p:cNvPr id="14" name="Rounded Rectangle 13"/>
              <p:cNvSpPr/>
              <p:nvPr/>
            </p:nvSpPr>
            <p:spPr>
              <a:xfrm>
                <a:off x="6603217" y="932907"/>
                <a:ext cx="2910897" cy="5047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072" tIns="45536" rIns="91072" bIns="45536" rtlCol="0" anchor="ctr" anchorCtr="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zh-CN" altLang="en-US" sz="1795" b="1" dirty="0">
                    <a:solidFill>
                      <a:srgbClr val="FFFFFF"/>
                    </a:solidFill>
                    <a:latin typeface="Source Han Sans CN Heavy" panose="020B0200000000000000" charset="-122"/>
                    <a:ea typeface="Source Han Sans CN Heavy" panose="020B0200000000000000" charset="-122"/>
                    <a:cs typeface="+mn-ea"/>
                    <a:sym typeface="+mn-lt"/>
                  </a:rPr>
                  <a:t>系统化</a:t>
                </a:r>
                <a:endParaRPr kumimoji="1" lang="zh-CN" altLang="en-US" sz="1795" b="1" dirty="0">
                  <a:solidFill>
                    <a:srgbClr val="FFFFFF"/>
                  </a:solidFill>
                  <a:latin typeface="Source Han Sans CN Heavy" panose="020B0200000000000000" charset="-122"/>
                  <a:ea typeface="Source Han Sans CN Heavy" panose="020B0200000000000000" charset="-122"/>
                  <a:cs typeface="+mn-ea"/>
                  <a:sym typeface="+mn-lt"/>
                </a:endParaRPr>
              </a:p>
            </p:txBody>
          </p:sp>
        </p:grpSp>
        <p:grpSp>
          <p:nvGrpSpPr>
            <p:cNvPr id="10" name="íṣľïḓé"/>
            <p:cNvGrpSpPr/>
            <p:nvPr/>
          </p:nvGrpSpPr>
          <p:grpSpPr>
            <a:xfrm>
              <a:off x="660401" y="4015952"/>
              <a:ext cx="2599785" cy="1607358"/>
              <a:chOff x="6315912" y="932907"/>
              <a:chExt cx="4372036" cy="1866808"/>
            </a:xfrm>
          </p:grpSpPr>
          <p:sp>
            <p:nvSpPr>
              <p:cNvPr id="11" name="Rounded Rectangle 10"/>
              <p:cNvSpPr/>
              <p:nvPr/>
            </p:nvSpPr>
            <p:spPr>
              <a:xfrm>
                <a:off x="6315912" y="1281882"/>
                <a:ext cx="4372036" cy="1517833"/>
              </a:xfrm>
              <a:prstGeom prst="roundRect">
                <a:avLst>
                  <a:gd name="adj" fmla="val 8000"/>
                </a:avLst>
              </a:prstGeom>
              <a:solidFill>
                <a:schemeClr val="tx2">
                  <a:alpha val="15000"/>
                </a:schemeClr>
              </a:solidFill>
              <a:ln w="6055" cap="flat">
                <a:noFill/>
                <a:prstDash val="solid"/>
                <a:miter/>
              </a:ln>
            </p:spPr>
            <p:txBody>
              <a:bodyPr lIns="234493" tIns="45536" rIns="91072" bIns="4553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1" lang="zh-CN" altLang="en-US" sz="1395" b="1" dirty="0">
                    <a:latin typeface="Source Han Sans CN Heavy" panose="020B0200000000000000" charset="-122"/>
                    <a:ea typeface="Source Han Sans CN Heavy" panose="020B0200000000000000" charset="-122"/>
                    <a:cs typeface="+mn-ea"/>
                    <a:sym typeface="+mn-lt"/>
                  </a:rPr>
                  <a:t>紧跟数字化发展趋势，一方面东富龙为制药客户提供数智化整体解决方案，另一方面东富龙积极导入数字化管理平台，运用数字化的报表系统为管理决策提供依据，提升管理能力。</a:t>
                </a:r>
                <a:endParaRPr kumimoji="1" lang="zh-CN" altLang="en-US" sz="1395" b="1" dirty="0">
                  <a:latin typeface="Source Han Sans CN Heavy" panose="020B0200000000000000" charset="-122"/>
                  <a:ea typeface="Source Han Sans CN Heavy" panose="020B0200000000000000" charset="-122"/>
                  <a:cs typeface="+mn-ea"/>
                  <a:sym typeface="+mn-lt"/>
                </a:endParaRPr>
              </a:p>
            </p:txBody>
          </p:sp>
          <p:sp>
            <p:nvSpPr>
              <p:cNvPr id="12" name="Rounded Rectangle 11"/>
              <p:cNvSpPr/>
              <p:nvPr/>
            </p:nvSpPr>
            <p:spPr>
              <a:xfrm>
                <a:off x="6603217" y="932907"/>
                <a:ext cx="2910897" cy="5047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072" tIns="45536" rIns="91072" bIns="45536" rtlCol="0" anchor="ctr" anchorCtr="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sym typeface="+mn-lt"/>
                  </a:rPr>
                  <a:t>数智化 </a:t>
                </a:r>
                <a:endParaRPr lang="zh-CN" altLang="en-US"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sym typeface="+mn-lt"/>
                </a:endParaRPr>
              </a:p>
            </p:txBody>
          </p:sp>
        </p:grpSp>
      </p:grpSp>
      <p:sp>
        <p:nvSpPr>
          <p:cNvPr id="5" name="文本框 27"/>
          <p:cNvSpPr txBox="1"/>
          <p:nvPr/>
        </p:nvSpPr>
        <p:spPr>
          <a:xfrm>
            <a:off x="3805263" y="387669"/>
            <a:ext cx="6237764"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2800"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“三化”驱动型管理模式</a:t>
            </a:r>
            <a:endParaRPr lang="zh-CN" altLang="en-US" sz="2800"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6" name="文本框 1"/>
          <p:cNvSpPr txBox="1"/>
          <p:nvPr/>
        </p:nvSpPr>
        <p:spPr>
          <a:xfrm>
            <a:off x="380386" y="404159"/>
            <a:ext cx="3701103"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公司介绍</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p:nvPr/>
        </p:nvSpPr>
        <p:spPr>
          <a:xfrm>
            <a:off x="5088173" y="1894996"/>
            <a:ext cx="752661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4800" b="1" noProof="0"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mn-ea"/>
                <a:sym typeface="Arial" panose="020B0604020202020204" pitchFamily="34" charset="0"/>
              </a:rPr>
              <a:t>全球化出海经营趋势与挑战</a:t>
            </a:r>
            <a:endParaRPr kumimoji="0" lang="zh-CN" alt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Han Sans CN Heavy" panose="020B0200000000000000" charset="-122"/>
              <a:ea typeface="Source Han Sans CN Heavy" panose="020B0200000000000000" charset="-122"/>
              <a:cs typeface="+mn-ea"/>
              <a:sym typeface="Arial" panose="020B0604020202020204" pitchFamily="34" charset="0"/>
            </a:endParaRPr>
          </a:p>
        </p:txBody>
      </p:sp>
      <p:cxnSp>
        <p:nvCxnSpPr>
          <p:cNvPr id="3" name="直接连接符 2"/>
          <p:cNvCxnSpPr/>
          <p:nvPr/>
        </p:nvCxnSpPr>
        <p:spPr>
          <a:xfrm flipV="1">
            <a:off x="4738112" y="1421496"/>
            <a:ext cx="0" cy="1692247"/>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765846" y="1517510"/>
            <a:ext cx="1596233" cy="1596233"/>
            <a:chOff x="304800" y="673100"/>
            <a:chExt cx="4000500" cy="4000500"/>
          </a:xfrm>
          <a:effectLst>
            <a:outerShdw blurRad="444500" dist="254000" dir="8100000" algn="tr" rotWithShape="0">
              <a:prstClr val="black">
                <a:alpha val="50000"/>
              </a:prstClr>
            </a:outerShdw>
          </a:effectLst>
        </p:grpSpPr>
        <p:sp>
          <p:nvSpPr>
            <p:cNvPr id="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sp>
        <p:nvSpPr>
          <p:cNvPr id="5" name="TextBox 13"/>
          <p:cNvSpPr txBox="1"/>
          <p:nvPr/>
        </p:nvSpPr>
        <p:spPr>
          <a:xfrm>
            <a:off x="3121536" y="1802664"/>
            <a:ext cx="1203795" cy="101566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6600" b="1" spc="79" dirty="0">
                <a:solidFill>
                  <a:srgbClr val="C00000"/>
                </a:solidFill>
                <a:effectLst>
                  <a:innerShdw blurRad="63500" dist="50800" dir="18900000">
                    <a:prstClr val="black">
                      <a:alpha val="50000"/>
                    </a:prstClr>
                  </a:innerShdw>
                </a:effectLst>
                <a:latin typeface="思源黑体 CN Heavy" panose="020B0A00000000000000"/>
                <a:ea typeface="微软雅黑" panose="020B0503020204020204" charset="-122"/>
                <a:cs typeface="+mn-ea"/>
                <a:sym typeface="Arial" panose="020B0604020202020204" pitchFamily="34" charset="0"/>
              </a:rPr>
              <a:t>02</a:t>
            </a:r>
            <a:endParaRPr kumimoji="0" lang="zh-CN" altLang="en-US" sz="6600" b="1" i="0" u="none" strike="noStrike" kern="1200" cap="none" spc="79" normalizeH="0" baseline="0" noProof="0" dirty="0">
              <a:ln>
                <a:noFill/>
              </a:ln>
              <a:solidFill>
                <a:srgbClr val="C00000"/>
              </a:solidFill>
              <a:effectLst>
                <a:innerShdw blurRad="63500" dist="50800" dir="18900000">
                  <a:prstClr val="black">
                    <a:alpha val="50000"/>
                  </a:prstClr>
                </a:innerShdw>
              </a:effectLst>
              <a:uLnTx/>
              <a:uFillTx/>
              <a:latin typeface="思源黑体 CN Heavy" panose="020B0A00000000000000"/>
              <a:ea typeface="微软雅黑" panose="020B0503020204020204" charset="-122"/>
              <a:cs typeface="+mn-ea"/>
              <a:sym typeface="Arial" panose="020B0604020202020204" pitchFamily="34" charset="0"/>
            </a:endParaRPr>
          </a:p>
        </p:txBody>
      </p:sp>
      <p:pic>
        <p:nvPicPr>
          <p:cNvPr id="12" name="图片 1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2792815" y="403587"/>
            <a:ext cx="629272" cy="62614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文本框 3"/>
          <p:cNvSpPr txBox="1"/>
          <p:nvPr/>
        </p:nvSpPr>
        <p:spPr>
          <a:xfrm>
            <a:off x="1184052" y="343386"/>
            <a:ext cx="3710628" cy="4584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企业出海目标趋势</a:t>
            </a:r>
            <a:endPar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3" name="文本框 4"/>
          <p:cNvSpPr txBox="1"/>
          <p:nvPr/>
        </p:nvSpPr>
        <p:spPr>
          <a:xfrm>
            <a:off x="927059" y="769328"/>
            <a:ext cx="12087412" cy="584775"/>
          </a:xfrm>
          <a:prstGeom prst="rect">
            <a:avLst/>
          </a:prstGeom>
          <a:solidFill>
            <a:schemeClr val="accent1">
              <a:lumMod val="75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solidFill>
                <a:latin typeface="Source Han Sans CN Heavy" panose="020B0200000000000000" charset="-122"/>
                <a:ea typeface="Source Han Sans CN Heavy" panose="020B0200000000000000" charset="-122"/>
              </a:rPr>
              <a:t>超六成</a:t>
            </a:r>
            <a:r>
              <a:rPr lang="zh-CN" altLang="en-US" sz="2400" dirty="0">
                <a:solidFill>
                  <a:schemeClr val="bg1"/>
                </a:solidFill>
                <a:latin typeface="Source Han Sans CN Heavy" panose="020B0200000000000000" charset="-122"/>
                <a:ea typeface="Source Han Sans CN Heavy" panose="020B0200000000000000" charset="-122"/>
              </a:rPr>
              <a:t>企业有海外业务拓展机会，其中成熟出海企业展现海外扩张雄心壮志的占比更高。</a:t>
            </a:r>
            <a:endParaRPr lang="zh-CN" altLang="en-US" sz="3200" dirty="0">
              <a:solidFill>
                <a:schemeClr val="bg1"/>
              </a:solidFill>
              <a:latin typeface="Source Han Sans CN Heavy" panose="020B0200000000000000" charset="-122"/>
              <a:ea typeface="Source Han Sans CN Heavy" panose="020B0200000000000000" charset="-122"/>
            </a:endParaRPr>
          </a:p>
        </p:txBody>
      </p:sp>
      <p:sp>
        <p:nvSpPr>
          <p:cNvPr id="5" name="文本框 5"/>
          <p:cNvSpPr txBox="1"/>
          <p:nvPr/>
        </p:nvSpPr>
        <p:spPr>
          <a:xfrm>
            <a:off x="1331948" y="2926865"/>
            <a:ext cx="7499090"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dirty="0">
                <a:latin typeface="Source Han Sans CN Heavy" panose="020B0200000000000000" charset="-122"/>
                <a:ea typeface="Source Han Sans CN Heavy" panose="020B0200000000000000" charset="-122"/>
                <a:cs typeface="Source Han Sans CN Heavy" panose="020B0200000000000000" charset="-122"/>
              </a:rPr>
              <a:t>2023</a:t>
            </a:r>
            <a:r>
              <a:rPr lang="zh-CN" altLang="en-US" sz="4000" dirty="0">
                <a:latin typeface="Source Han Sans CN Heavy" panose="020B0200000000000000" charset="-122"/>
                <a:ea typeface="Source Han Sans CN Heavy" panose="020B0200000000000000" charset="-122"/>
                <a:cs typeface="Source Han Sans CN Heavy" panose="020B0200000000000000" charset="-122"/>
              </a:rPr>
              <a:t>年</a:t>
            </a:r>
            <a:r>
              <a:rPr lang="zh-CN" altLang="en-US" sz="2800" dirty="0">
                <a:latin typeface="Source Han Sans CN Heavy" panose="020B0200000000000000" charset="-122"/>
                <a:ea typeface="Source Han Sans CN Heavy" panose="020B0200000000000000" charset="-122"/>
                <a:cs typeface="Source Han Sans CN Heavy" panose="020B0200000000000000" charset="-122"/>
              </a:rPr>
              <a:t>，</a:t>
            </a:r>
            <a:r>
              <a:rPr lang="zh-CN" altLang="en-US" sz="2000" dirty="0">
                <a:latin typeface="Source Han Sans CN Heavy" panose="020B0200000000000000" charset="-122"/>
                <a:ea typeface="Source Han Sans CN Heavy" panose="020B0200000000000000" charset="-122"/>
                <a:cs typeface="Source Han Sans CN Heavy" panose="020B0200000000000000" charset="-122"/>
              </a:rPr>
              <a:t>中国出海企业的海外业务扩展计划</a:t>
            </a:r>
            <a:endParaRPr lang="zh-CN" altLang="en-US" sz="2800" dirty="0">
              <a:latin typeface="Source Han Sans CN Heavy" panose="020B0200000000000000" charset="-122"/>
              <a:ea typeface="Source Han Sans CN Heavy" panose="020B0200000000000000" charset="-122"/>
              <a:cs typeface="Source Han Sans CN Heavy" panose="020B0200000000000000" charset="-122"/>
            </a:endParaRPr>
          </a:p>
        </p:txBody>
      </p:sp>
      <p:graphicFrame>
        <p:nvGraphicFramePr>
          <p:cNvPr id="6" name="图表 5"/>
          <p:cNvGraphicFramePr/>
          <p:nvPr/>
        </p:nvGraphicFramePr>
        <p:xfrm>
          <a:off x="7669160" y="1362254"/>
          <a:ext cx="5394469" cy="3905382"/>
        </p:xfrm>
        <a:graphic>
          <a:graphicData uri="http://schemas.openxmlformats.org/drawingml/2006/chart">
            <c:chart xmlns:c="http://schemas.openxmlformats.org/drawingml/2006/chart" xmlns:r="http://schemas.openxmlformats.org/officeDocument/2006/relationships" r:id="rId1"/>
          </a:graphicData>
        </a:graphic>
      </p:graphicFrame>
      <p:cxnSp>
        <p:nvCxnSpPr>
          <p:cNvPr id="7" name="直接连接符 6"/>
          <p:cNvCxnSpPr/>
          <p:nvPr/>
        </p:nvCxnSpPr>
        <p:spPr>
          <a:xfrm>
            <a:off x="1976587" y="4130582"/>
            <a:ext cx="55098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文本框 3"/>
          <p:cNvSpPr txBox="1"/>
          <p:nvPr/>
        </p:nvSpPr>
        <p:spPr>
          <a:xfrm>
            <a:off x="825605" y="705605"/>
            <a:ext cx="12191999" cy="860425"/>
          </a:xfrm>
          <a:prstGeom prst="rect">
            <a:avLst/>
          </a:prstGeom>
          <a:solidFill>
            <a:schemeClr val="accent1">
              <a:lumMod val="7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0" i="0" dirty="0">
                <a:solidFill>
                  <a:schemeClr val="bg1"/>
                </a:solidFill>
                <a:effectLst/>
                <a:latin typeface="Source Han Sans CN Heavy" panose="020B0200000000000000" charset="-122"/>
                <a:ea typeface="Source Han Sans CN Heavy" panose="020B0200000000000000" charset="-122"/>
              </a:rPr>
              <a:t>打开新渠道</a:t>
            </a:r>
            <a:r>
              <a:rPr lang="zh-CN" altLang="en-US" b="0" i="0" dirty="0">
                <a:solidFill>
                  <a:schemeClr val="bg1"/>
                </a:solidFill>
                <a:effectLst/>
                <a:latin typeface="Source Han Sans CN Heavy" panose="020B0200000000000000" charset="-122"/>
                <a:ea typeface="Source Han Sans CN Heavy" panose="020B0200000000000000" charset="-122"/>
              </a:rPr>
              <a:t>是共同的主要业务目标；其中，成熟出海企业将把目光放至新市场、新锐出海企业更聚焦新业务线的开辟。</a:t>
            </a:r>
            <a:endParaRPr lang="zh-CN" altLang="en-US" sz="2400" dirty="0">
              <a:solidFill>
                <a:schemeClr val="bg1"/>
              </a:solidFill>
              <a:latin typeface="Source Han Sans CN Heavy" panose="020B0200000000000000" charset="-122"/>
              <a:ea typeface="Source Han Sans CN Heavy" panose="020B0200000000000000" charset="-122"/>
            </a:endParaRPr>
          </a:p>
        </p:txBody>
      </p:sp>
      <p:sp>
        <p:nvSpPr>
          <p:cNvPr id="3" name="文本框 5"/>
          <p:cNvSpPr txBox="1"/>
          <p:nvPr/>
        </p:nvSpPr>
        <p:spPr>
          <a:xfrm>
            <a:off x="1439080" y="355281"/>
            <a:ext cx="6094926"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企业全球化经营趋势解读</a:t>
            </a:r>
            <a:endParaRPr lang="zh-CN" altLang="en-US" sz="1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5" name="文本框 6"/>
          <p:cNvSpPr txBox="1"/>
          <p:nvPr/>
        </p:nvSpPr>
        <p:spPr>
          <a:xfrm>
            <a:off x="1708380" y="1531227"/>
            <a:ext cx="462995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Source Han Sans CN Heavy" panose="020B0200000000000000" charset="-122"/>
                <a:ea typeface="Source Han Sans CN Heavy" panose="020B0200000000000000" charset="-122"/>
              </a:rPr>
              <a:t>海外扩展计划</a:t>
            </a:r>
            <a:r>
              <a:rPr lang="zh-CN" altLang="en-US" dirty="0">
                <a:latin typeface="Source Han Sans CN Heavy" panose="020B0200000000000000" charset="-122"/>
                <a:ea typeface="Source Han Sans CN Heavy" panose="020B0200000000000000" charset="-122"/>
              </a:rPr>
              <a:t>主要目的</a:t>
            </a:r>
            <a:endParaRPr lang="zh-CN" altLang="en-US" dirty="0">
              <a:latin typeface="Source Han Sans CN Heavy" panose="020B0200000000000000" charset="-122"/>
              <a:ea typeface="Source Han Sans CN Heavy" panose="020B0200000000000000" charset="-122"/>
            </a:endParaRPr>
          </a:p>
        </p:txBody>
      </p:sp>
      <p:cxnSp>
        <p:nvCxnSpPr>
          <p:cNvPr id="6" name="直接连接符 5"/>
          <p:cNvCxnSpPr/>
          <p:nvPr/>
        </p:nvCxnSpPr>
        <p:spPr>
          <a:xfrm>
            <a:off x="1708380" y="2183780"/>
            <a:ext cx="55098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787" y="2126370"/>
            <a:ext cx="9805368" cy="3124691"/>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p:cNvPicPr>
          <p:nvPr/>
        </p:nvPicPr>
        <p:blipFill>
          <a:blip r:embed="rId3"/>
          <a:stretch>
            <a:fillRect/>
          </a:stretch>
        </p:blipFill>
        <p:spPr>
          <a:xfrm>
            <a:off x="6636774" y="682577"/>
            <a:ext cx="5919909" cy="4133523"/>
          </a:xfrm>
          <a:prstGeom prst="rect">
            <a:avLst/>
          </a:prstGeom>
        </p:spPr>
      </p:pic>
      <p:graphicFrame>
        <p:nvGraphicFramePr>
          <p:cNvPr id="3" name="图示 2"/>
          <p:cNvGraphicFramePr/>
          <p:nvPr/>
        </p:nvGraphicFramePr>
        <p:xfrm>
          <a:off x="2765403" y="311602"/>
          <a:ext cx="3516384" cy="4073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文本框 4"/>
          <p:cNvSpPr txBox="1"/>
          <p:nvPr/>
        </p:nvSpPr>
        <p:spPr>
          <a:xfrm>
            <a:off x="676120" y="352926"/>
            <a:ext cx="4113853"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企业全球化经营面临的挑战</a:t>
            </a:r>
            <a:endPar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aphicFrame>
        <p:nvGraphicFramePr>
          <p:cNvPr id="2" name="图示 1"/>
          <p:cNvGraphicFramePr/>
          <p:nvPr/>
        </p:nvGraphicFramePr>
        <p:xfrm>
          <a:off x="1060226" y="272075"/>
          <a:ext cx="11919397" cy="2311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5"/>
          <p:cNvSpPr txBox="1"/>
          <p:nvPr/>
        </p:nvSpPr>
        <p:spPr>
          <a:xfrm>
            <a:off x="242181" y="429392"/>
            <a:ext cx="4789100"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医疗行业为什么选择出海</a:t>
            </a:r>
            <a:r>
              <a:rPr lang="en-US" altLang="zh-CN"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a:t>
            </a: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全球化</a:t>
            </a:r>
            <a:endParaRPr lang="en-US" altLang="zh-CN"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pic>
        <p:nvPicPr>
          <p:cNvPr id="5" name="图片 4"/>
          <p:cNvPicPr>
            <a:picLocks noChangeAspect="1"/>
          </p:cNvPicPr>
          <p:nvPr/>
        </p:nvPicPr>
        <p:blipFill>
          <a:blip r:embed="rId8"/>
          <a:stretch>
            <a:fillRect/>
          </a:stretch>
        </p:blipFill>
        <p:spPr>
          <a:xfrm>
            <a:off x="7806690" y="2210941"/>
            <a:ext cx="4459931" cy="2918584"/>
          </a:xfrm>
          <a:prstGeom prst="rect">
            <a:avLst/>
          </a:prstGeom>
        </p:spPr>
      </p:pic>
      <p:pic>
        <p:nvPicPr>
          <p:cNvPr id="6" name="图片 5"/>
          <p:cNvPicPr>
            <a:picLocks noChangeAspect="1"/>
          </p:cNvPicPr>
          <p:nvPr/>
        </p:nvPicPr>
        <p:blipFill>
          <a:blip r:embed="rId9"/>
          <a:stretch>
            <a:fillRect/>
          </a:stretch>
        </p:blipFill>
        <p:spPr>
          <a:xfrm>
            <a:off x="1060226" y="2417418"/>
            <a:ext cx="6323527" cy="2289304"/>
          </a:xfrm>
          <a:prstGeom prst="rect">
            <a:avLst/>
          </a:prstGeom>
        </p:spPr>
      </p:pic>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a:xfrm>
            <a:off x="1380508" y="1951466"/>
            <a:ext cx="11284512" cy="1128454"/>
          </a:xfrm>
        </p:spPr>
        <p:txBody>
          <a:bodyPr/>
          <a:lstStyle/>
          <a:p>
            <a:endParaRPr lang="zh-CN" altLang="en-US">
              <a:latin typeface="思源黑体 CN Regular" panose="020B0500000000000000" charset="-122"/>
              <a:ea typeface="思源黑体 CN Regular" panose="020B0500000000000000" charset="-122"/>
            </a:endParaRPr>
          </a:p>
        </p:txBody>
      </p:sp>
      <p:sp>
        <p:nvSpPr>
          <p:cNvPr id="47" name="圆角矩形 46"/>
          <p:cNvSpPr/>
          <p:nvPr>
            <p:custDataLst>
              <p:tags r:id="rId1"/>
            </p:custDataLst>
          </p:nvPr>
        </p:nvSpPr>
        <p:spPr>
          <a:xfrm>
            <a:off x="2488623" y="1632020"/>
            <a:ext cx="9979959" cy="1912347"/>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charset="-122"/>
              <a:cs typeface="+mn-ea"/>
              <a:sym typeface="Arial" panose="020B0604020202020204" pitchFamily="34" charset="0"/>
            </a:endParaRPr>
          </a:p>
        </p:txBody>
      </p:sp>
      <p:sp>
        <p:nvSpPr>
          <p:cNvPr id="2" name="椭圆 1"/>
          <p:cNvSpPr/>
          <p:nvPr>
            <p:custDataLst>
              <p:tags r:id="rId2"/>
            </p:custDataLst>
          </p:nvPr>
        </p:nvSpPr>
        <p:spPr>
          <a:xfrm>
            <a:off x="1101902" y="1205355"/>
            <a:ext cx="2773442" cy="2773442"/>
          </a:xfrm>
          <a:prstGeom prst="ellipse">
            <a:avLst/>
          </a:prstGeom>
          <a:gradFill flip="none" rotWithShape="1">
            <a:gsLst>
              <a:gs pos="47000">
                <a:schemeClr val="bg1">
                  <a:lumMod val="85000"/>
                </a:schemeClr>
              </a:gs>
              <a:gs pos="0">
                <a:schemeClr val="bg1">
                  <a:lumMod val="75000"/>
                </a:schemeClr>
              </a:gs>
              <a:gs pos="100000">
                <a:schemeClr val="bg1">
                  <a:lumMod val="95000"/>
                </a:schemeClr>
              </a:gs>
            </a:gsLst>
            <a:lin ang="16200000" scaled="1"/>
            <a:tileRect/>
          </a:gradFill>
          <a:ln w="19050">
            <a:noFill/>
          </a:ln>
          <a:effectLst>
            <a:innerShdw blurRad="38100" dist="50800" dir="126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mn-ea"/>
              <a:sym typeface="Arial" panose="020B0604020202020204" pitchFamily="34" charset="0"/>
            </a:endParaRPr>
          </a:p>
        </p:txBody>
      </p:sp>
      <p:sp>
        <p:nvSpPr>
          <p:cNvPr id="30" name="椭圆 29"/>
          <p:cNvSpPr/>
          <p:nvPr>
            <p:custDataLst>
              <p:tags r:id="rId3"/>
            </p:custDataLst>
          </p:nvPr>
        </p:nvSpPr>
        <p:spPr>
          <a:xfrm>
            <a:off x="1270028" y="1366690"/>
            <a:ext cx="2450772" cy="2450772"/>
          </a:xfrm>
          <a:prstGeom prst="ellipse">
            <a:avLst/>
          </a:prstGeom>
          <a:gradFill>
            <a:gsLst>
              <a:gs pos="8000">
                <a:schemeClr val="bg1">
                  <a:lumMod val="95000"/>
                </a:schemeClr>
              </a:gs>
              <a:gs pos="100000">
                <a:schemeClr val="bg1"/>
              </a:gs>
            </a:gsLst>
            <a:lin ang="10800000" scaled="0"/>
          </a:gradFill>
          <a:ln w="19050">
            <a:noFill/>
          </a:ln>
          <a:effectLst>
            <a:innerShdw dir="636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mn-ea"/>
              <a:sym typeface="Arial" panose="020B0604020202020204" pitchFamily="34" charset="0"/>
            </a:endParaRPr>
          </a:p>
        </p:txBody>
      </p:sp>
      <p:pic>
        <p:nvPicPr>
          <p:cNvPr id="46" name="图片 4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415213" y="1524000"/>
            <a:ext cx="2146820" cy="2136152"/>
          </a:xfrm>
          <a:prstGeom prst="rect">
            <a:avLst/>
          </a:prstGeom>
        </p:spPr>
      </p:pic>
      <p:sp>
        <p:nvSpPr>
          <p:cNvPr id="48" name="文本框 47"/>
          <p:cNvSpPr txBox="1"/>
          <p:nvPr>
            <p:custDataLst>
              <p:tags r:id="rId6"/>
            </p:custDataLst>
          </p:nvPr>
        </p:nvSpPr>
        <p:spPr>
          <a:xfrm>
            <a:off x="4373187" y="1880307"/>
            <a:ext cx="7724551" cy="707886"/>
          </a:xfrm>
          <a:prstGeom prst="rect">
            <a:avLst/>
          </a:prstGeom>
          <a:noFill/>
        </p:spPr>
        <p:txBody>
          <a:bodyPr wrap="square" rtlCol="0">
            <a:spAutoFit/>
          </a:bodyPr>
          <a:lstStyle/>
          <a:p>
            <a:r>
              <a:rPr lang="zh-CN" altLang="en-US" sz="4000" b="1" spc="200" dirty="0">
                <a:solidFill>
                  <a:srgbClr val="C00000"/>
                </a:solidFill>
                <a:latin typeface="思源黑体 CN Heavy" panose="020B0A00000000000000"/>
                <a:ea typeface="思源黑体 CN Heavy" panose="020B0A00000000000000"/>
                <a:cs typeface="+mn-ea"/>
                <a:sym typeface="Arial" panose="020B0604020202020204" pitchFamily="34" charset="0"/>
              </a:rPr>
              <a:t>企业全球化发展</a:t>
            </a:r>
            <a:endParaRPr lang="zh-CN" altLang="en-US" sz="4000" b="1" spc="200" dirty="0">
              <a:solidFill>
                <a:srgbClr val="C00000"/>
              </a:solidFill>
              <a:latin typeface="思源黑体 CN Heavy" panose="020B0A00000000000000"/>
              <a:ea typeface="思源黑体 CN Heavy" panose="020B0A00000000000000"/>
              <a:cs typeface="+mn-ea"/>
              <a:sym typeface="Arial" panose="020B0604020202020204" pitchFamily="34" charset="0"/>
            </a:endParaRPr>
          </a:p>
        </p:txBody>
      </p:sp>
      <p:sp>
        <p:nvSpPr>
          <p:cNvPr id="5" name="文本框 4"/>
          <p:cNvSpPr txBox="1"/>
          <p:nvPr>
            <p:custDataLst>
              <p:tags r:id="rId7"/>
            </p:custDataLst>
          </p:nvPr>
        </p:nvSpPr>
        <p:spPr>
          <a:xfrm>
            <a:off x="5916750" y="2588193"/>
            <a:ext cx="5519460" cy="461665"/>
          </a:xfrm>
          <a:prstGeom prst="rect">
            <a:avLst/>
          </a:prstGeom>
          <a:noFill/>
        </p:spPr>
        <p:txBody>
          <a:bodyPr wrap="none" rtlCol="0">
            <a:spAutoFit/>
          </a:bodyPr>
          <a:lstStyle/>
          <a:p>
            <a:r>
              <a:rPr lang="en-US" altLang="zh-CN" sz="2400" spc="200" dirty="0">
                <a:solidFill>
                  <a:srgbClr val="C00000"/>
                </a:solidFill>
                <a:latin typeface="思源黑体 CN Heavy" panose="020B0A00000000000000"/>
                <a:ea typeface="思源黑体 CN Heavy" panose="020B0A00000000000000"/>
                <a:cs typeface="+mn-ea"/>
              </a:rPr>
              <a:t>—</a:t>
            </a:r>
            <a:r>
              <a:rPr lang="zh-CN" altLang="en-US" sz="2400" spc="200" dirty="0">
                <a:solidFill>
                  <a:srgbClr val="C00000"/>
                </a:solidFill>
                <a:latin typeface="思源黑体 CN Heavy" panose="020B0A00000000000000"/>
                <a:ea typeface="思源黑体 CN Heavy" panose="020B0A00000000000000"/>
                <a:cs typeface="+mn-ea"/>
              </a:rPr>
              <a:t>东富龙数字化运营助力全球化发展</a:t>
            </a:r>
            <a:endParaRPr lang="zh-CN" altLang="en-US" sz="2400" spc="200" dirty="0">
              <a:solidFill>
                <a:srgbClr val="C00000"/>
              </a:solidFill>
              <a:latin typeface="思源黑体 CN Heavy" panose="020B0A00000000000000"/>
              <a:ea typeface="思源黑体 CN Heavy" panose="020B0A00000000000000"/>
              <a:cs typeface="+mn-ea"/>
            </a:endParaRPr>
          </a:p>
        </p:txBody>
      </p:sp>
      <p:pic>
        <p:nvPicPr>
          <p:cNvPr id="24" name="图片 23"/>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208513" y="167527"/>
            <a:ext cx="2074828" cy="374265"/>
          </a:xfrm>
          <a:prstGeom prst="rect">
            <a:avLst/>
          </a:prstGeom>
        </p:spPr>
      </p:pic>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5" name="文本框 2"/>
          <p:cNvSpPr txBox="1"/>
          <p:nvPr/>
        </p:nvSpPr>
        <p:spPr>
          <a:xfrm>
            <a:off x="666462" y="316549"/>
            <a:ext cx="4402734"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国内医疗行业是否可以全球化</a:t>
            </a:r>
            <a:endPar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graphicFrame>
        <p:nvGraphicFramePr>
          <p:cNvPr id="6" name="图示 5"/>
          <p:cNvGraphicFramePr/>
          <p:nvPr/>
        </p:nvGraphicFramePr>
        <p:xfrm>
          <a:off x="1195974" y="668594"/>
          <a:ext cx="11706896" cy="195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图片 6"/>
          <p:cNvPicPr>
            <a:picLocks noChangeAspect="1"/>
          </p:cNvPicPr>
          <p:nvPr/>
        </p:nvPicPr>
        <p:blipFill>
          <a:blip r:embed="rId8"/>
          <a:stretch>
            <a:fillRect/>
          </a:stretch>
        </p:blipFill>
        <p:spPr>
          <a:xfrm>
            <a:off x="3547549" y="2642114"/>
            <a:ext cx="6609176" cy="2530475"/>
          </a:xfrm>
          <a:prstGeom prst="rect">
            <a:avLst/>
          </a:prstGeom>
        </p:spPr>
      </p:pic>
    </p:spTree>
    <p:custDataLst>
      <p:tags r:id="rId9"/>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ogo"/>
          <p:cNvPicPr>
            <a:picLocks noChangeAspect="1"/>
          </p:cNvPicPr>
          <p:nvPr>
            <p:custDataLst>
              <p:tags r:id="rId1"/>
            </p:custDataLst>
          </p:nvPr>
        </p:nvPicPr>
        <p:blipFill>
          <a:blip r:embed="rId2"/>
          <a:stretch>
            <a:fillRect/>
          </a:stretch>
        </p:blipFill>
        <p:spPr>
          <a:xfrm>
            <a:off x="5970339" y="641153"/>
            <a:ext cx="1917972" cy="349037"/>
          </a:xfrm>
          <a:prstGeom prst="rect">
            <a:avLst/>
          </a:prstGeom>
        </p:spPr>
      </p:pic>
      <p:pic>
        <p:nvPicPr>
          <p:cNvPr id="8" name="图片 7"/>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等腰三角形 1"/>
          <p:cNvSpPr/>
          <p:nvPr/>
        </p:nvSpPr>
        <p:spPr>
          <a:xfrm>
            <a:off x="1656387" y="438549"/>
            <a:ext cx="2302653" cy="1188818"/>
          </a:xfrm>
          <a:prstGeom prst="triangl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latin typeface="Source Han Sans CN Heavy" panose="020B0200000000000000" charset="-122"/>
              <a:ea typeface="Source Han Sans CN Heavy" panose="020B0200000000000000" charset="-122"/>
            </a:endParaRPr>
          </a:p>
        </p:txBody>
      </p:sp>
      <p:grpSp>
        <p:nvGrpSpPr>
          <p:cNvPr id="3" name="Group 8"/>
          <p:cNvGrpSpPr/>
          <p:nvPr/>
        </p:nvGrpSpPr>
        <p:grpSpPr>
          <a:xfrm rot="16200000">
            <a:off x="2241962" y="626172"/>
            <a:ext cx="1110535" cy="2474334"/>
            <a:chOff x="7069950" y="2154528"/>
            <a:chExt cx="1033686" cy="1173270"/>
          </a:xfrm>
        </p:grpSpPr>
        <p:sp>
          <p:nvSpPr>
            <p:cNvPr id="45" name="Freeform 75"/>
            <p:cNvSpPr/>
            <p:nvPr/>
          </p:nvSpPr>
          <p:spPr bwMode="auto">
            <a:xfrm rot="5400000">
              <a:off x="6706526" y="2517952"/>
              <a:ext cx="1173270" cy="446421"/>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6" name="Freeform 76"/>
            <p:cNvSpPr/>
            <p:nvPr/>
          </p:nvSpPr>
          <p:spPr bwMode="auto">
            <a:xfrm rot="5400000">
              <a:off x="7406338" y="2041981"/>
              <a:ext cx="584749" cy="809844"/>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bg1">
                <a:lumMod val="6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7" name="Freeform 77"/>
            <p:cNvSpPr/>
            <p:nvPr/>
          </p:nvSpPr>
          <p:spPr bwMode="auto">
            <a:xfrm rot="5400000">
              <a:off x="7404453" y="2628615"/>
              <a:ext cx="588521" cy="809844"/>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bg1">
                <a:lumMod val="9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8" name="Freeform 83"/>
            <p:cNvSpPr/>
            <p:nvPr/>
          </p:nvSpPr>
          <p:spPr bwMode="auto">
            <a:xfrm rot="5400000">
              <a:off x="7804344" y="2446274"/>
              <a:ext cx="10060" cy="588521"/>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9" name="Freeform 88"/>
            <p:cNvSpPr/>
            <p:nvPr/>
          </p:nvSpPr>
          <p:spPr bwMode="auto">
            <a:xfrm rot="5400000">
              <a:off x="7337803" y="2561965"/>
              <a:ext cx="1173270" cy="358395"/>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50" name="Freeform 89"/>
            <p:cNvSpPr/>
            <p:nvPr/>
          </p:nvSpPr>
          <p:spPr bwMode="auto">
            <a:xfrm rot="5400000">
              <a:off x="6822219" y="2626099"/>
              <a:ext cx="1173270" cy="230127"/>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grpSp>
      <p:grpSp>
        <p:nvGrpSpPr>
          <p:cNvPr id="5" name="Group 4"/>
          <p:cNvGrpSpPr/>
          <p:nvPr/>
        </p:nvGrpSpPr>
        <p:grpSpPr>
          <a:xfrm rot="5400000">
            <a:off x="2218176" y="1254204"/>
            <a:ext cx="1176240" cy="2650211"/>
            <a:chOff x="4088364" y="2154528"/>
            <a:chExt cx="1033685" cy="1173270"/>
          </a:xfrm>
        </p:grpSpPr>
        <p:sp>
          <p:nvSpPr>
            <p:cNvPr id="39" name="Freeform 69"/>
            <p:cNvSpPr/>
            <p:nvPr/>
          </p:nvSpPr>
          <p:spPr bwMode="auto">
            <a:xfrm rot="5400000">
              <a:off x="4311575" y="2517324"/>
              <a:ext cx="1173270" cy="447678"/>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0" name="Freeform 70"/>
            <p:cNvSpPr/>
            <p:nvPr/>
          </p:nvSpPr>
          <p:spPr bwMode="auto">
            <a:xfrm rot="5400000">
              <a:off x="4200913" y="2041981"/>
              <a:ext cx="584749" cy="809844"/>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chemeClr val="bg1">
                <a:lumMod val="8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1" name="Freeform 71"/>
            <p:cNvSpPr/>
            <p:nvPr/>
          </p:nvSpPr>
          <p:spPr bwMode="auto">
            <a:xfrm rot="5400000">
              <a:off x="4199027" y="2628615"/>
              <a:ext cx="588521" cy="809844"/>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bg1">
                <a:lumMod val="9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2" name="Freeform 85"/>
            <p:cNvSpPr/>
            <p:nvPr/>
          </p:nvSpPr>
          <p:spPr bwMode="auto">
            <a:xfrm rot="5400000">
              <a:off x="4377595" y="2446274"/>
              <a:ext cx="10060" cy="588521"/>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3" name="Freeform 92"/>
            <p:cNvSpPr/>
            <p:nvPr/>
          </p:nvSpPr>
          <p:spPr bwMode="auto">
            <a:xfrm rot="5400000">
              <a:off x="3680928" y="2561965"/>
              <a:ext cx="1173270" cy="358395"/>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44" name="Freeform 93"/>
            <p:cNvSpPr/>
            <p:nvPr/>
          </p:nvSpPr>
          <p:spPr bwMode="auto">
            <a:xfrm rot="5400000">
              <a:off x="4196511" y="2626099"/>
              <a:ext cx="1173270" cy="230127"/>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grpSp>
      <p:grpSp>
        <p:nvGrpSpPr>
          <p:cNvPr id="6" name="Group 5"/>
          <p:cNvGrpSpPr/>
          <p:nvPr/>
        </p:nvGrpSpPr>
        <p:grpSpPr>
          <a:xfrm rot="16200000" flipV="1">
            <a:off x="2359586" y="1802274"/>
            <a:ext cx="870052" cy="2869211"/>
            <a:chOff x="6398435" y="1801164"/>
            <a:chExt cx="917991" cy="1878740"/>
          </a:xfrm>
        </p:grpSpPr>
        <p:sp>
          <p:nvSpPr>
            <p:cNvPr id="33" name="Freeform 78"/>
            <p:cNvSpPr/>
            <p:nvPr/>
          </p:nvSpPr>
          <p:spPr bwMode="auto">
            <a:xfrm rot="5400000">
              <a:off x="5599908" y="2599692"/>
              <a:ext cx="1878739" cy="281685"/>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34" name="Freeform 79"/>
            <p:cNvSpPr/>
            <p:nvPr/>
          </p:nvSpPr>
          <p:spPr bwMode="auto">
            <a:xfrm rot="5400000">
              <a:off x="6459424" y="1882274"/>
              <a:ext cx="938111" cy="775892"/>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35" name="Freeform 80"/>
            <p:cNvSpPr/>
            <p:nvPr/>
          </p:nvSpPr>
          <p:spPr bwMode="auto">
            <a:xfrm rot="5400000">
              <a:off x="6458166" y="2821644"/>
              <a:ext cx="940627" cy="775892"/>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bg1">
                <a:lumMod val="9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36" name="Freeform 84"/>
            <p:cNvSpPr/>
            <p:nvPr/>
          </p:nvSpPr>
          <p:spPr bwMode="auto">
            <a:xfrm rot="5400000">
              <a:off x="6993242" y="2422380"/>
              <a:ext cx="10060" cy="636306"/>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37" name="Freeform 90"/>
            <p:cNvSpPr/>
            <p:nvPr/>
          </p:nvSpPr>
          <p:spPr bwMode="auto">
            <a:xfrm rot="5400000">
              <a:off x="6231183" y="2594661"/>
              <a:ext cx="1878739" cy="291745"/>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sp>
          <p:nvSpPr>
            <p:cNvPr id="38" name="Freeform 91"/>
            <p:cNvSpPr/>
            <p:nvPr/>
          </p:nvSpPr>
          <p:spPr bwMode="auto">
            <a:xfrm rot="5400000">
              <a:off x="5677874" y="2663825"/>
              <a:ext cx="1878739" cy="153417"/>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000">
                <a:latin typeface="Source Han Sans CN Heavy" panose="020B0200000000000000" charset="-122"/>
                <a:ea typeface="Source Han Sans CN Heavy" panose="020B0200000000000000" charset="-122"/>
              </a:endParaRPr>
            </a:p>
          </p:txBody>
        </p:sp>
      </p:grpSp>
      <p:grpSp>
        <p:nvGrpSpPr>
          <p:cNvPr id="7" name="Group 3"/>
          <p:cNvGrpSpPr/>
          <p:nvPr/>
        </p:nvGrpSpPr>
        <p:grpSpPr>
          <a:xfrm rot="16200000" flipH="1">
            <a:off x="2334496" y="2543198"/>
            <a:ext cx="937937" cy="2954587"/>
            <a:chOff x="4874316" y="1801164"/>
            <a:chExt cx="917992" cy="1878740"/>
          </a:xfrm>
        </p:grpSpPr>
        <p:sp>
          <p:nvSpPr>
            <p:cNvPr id="27" name="Freeform 72"/>
            <p:cNvSpPr/>
            <p:nvPr/>
          </p:nvSpPr>
          <p:spPr bwMode="auto">
            <a:xfrm rot="5400000">
              <a:off x="4712096" y="2599692"/>
              <a:ext cx="1878739" cy="281685"/>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28" name="Freeform 73"/>
            <p:cNvSpPr/>
            <p:nvPr/>
          </p:nvSpPr>
          <p:spPr bwMode="auto">
            <a:xfrm rot="5400000">
              <a:off x="4793836" y="1881646"/>
              <a:ext cx="938111" cy="777149"/>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bg1">
                <a:lumMod val="6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latin typeface="Source Han Sans CN Heavy" panose="020B0200000000000000" charset="-122"/>
                <a:ea typeface="Source Han Sans CN Heavy" panose="020B0200000000000000" charset="-122"/>
              </a:endParaRPr>
            </a:p>
          </p:txBody>
        </p:sp>
        <p:sp>
          <p:nvSpPr>
            <p:cNvPr id="29" name="Freeform 74"/>
            <p:cNvSpPr/>
            <p:nvPr/>
          </p:nvSpPr>
          <p:spPr bwMode="auto">
            <a:xfrm rot="5400000">
              <a:off x="4792578" y="2821016"/>
              <a:ext cx="940627" cy="777149"/>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bg1">
                <a:lumMod val="7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30" name="Freeform 86"/>
            <p:cNvSpPr/>
            <p:nvPr/>
          </p:nvSpPr>
          <p:spPr bwMode="auto">
            <a:xfrm rot="5400000">
              <a:off x="5187439" y="2422380"/>
              <a:ext cx="10060" cy="636306"/>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31" name="Freeform 94"/>
            <p:cNvSpPr/>
            <p:nvPr/>
          </p:nvSpPr>
          <p:spPr bwMode="auto">
            <a:xfrm rot="5400000">
              <a:off x="4081448" y="2594033"/>
              <a:ext cx="1878739" cy="293004"/>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32" name="Freeform 95"/>
            <p:cNvSpPr/>
            <p:nvPr/>
          </p:nvSpPr>
          <p:spPr bwMode="auto">
            <a:xfrm rot="5400000">
              <a:off x="4635388" y="2663825"/>
              <a:ext cx="1878739" cy="153417"/>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grpSp>
      <p:grpSp>
        <p:nvGrpSpPr>
          <p:cNvPr id="9" name="Group 2"/>
          <p:cNvGrpSpPr/>
          <p:nvPr/>
        </p:nvGrpSpPr>
        <p:grpSpPr>
          <a:xfrm rot="16200000">
            <a:off x="2377032" y="3171742"/>
            <a:ext cx="817902" cy="3146183"/>
            <a:chOff x="5687934" y="1447799"/>
            <a:chExt cx="806073" cy="2585468"/>
          </a:xfrm>
        </p:grpSpPr>
        <p:sp>
          <p:nvSpPr>
            <p:cNvPr id="22" name="Freeform 81"/>
            <p:cNvSpPr/>
            <p:nvPr/>
          </p:nvSpPr>
          <p:spPr bwMode="auto">
            <a:xfrm rot="5400000">
              <a:off x="5445232" y="1690502"/>
              <a:ext cx="1291477" cy="806072"/>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bg1">
                <a:lumMod val="50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23" name="Freeform 82"/>
            <p:cNvSpPr/>
            <p:nvPr/>
          </p:nvSpPr>
          <p:spPr bwMode="auto">
            <a:xfrm rot="5400000">
              <a:off x="5443974" y="2983236"/>
              <a:ext cx="1293991" cy="806072"/>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bg1">
                <a:lumMod val="6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24" name="Freeform 87"/>
            <p:cNvSpPr/>
            <p:nvPr/>
          </p:nvSpPr>
          <p:spPr bwMode="auto">
            <a:xfrm rot="5400000">
              <a:off x="6085940" y="2337498"/>
              <a:ext cx="10060" cy="806072"/>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25" name="Freeform 96"/>
            <p:cNvSpPr/>
            <p:nvPr/>
          </p:nvSpPr>
          <p:spPr bwMode="auto">
            <a:xfrm rot="5400000">
              <a:off x="5123935" y="2663196"/>
              <a:ext cx="2585467" cy="154676"/>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accent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sp>
          <p:nvSpPr>
            <p:cNvPr id="26" name="Freeform 97"/>
            <p:cNvSpPr/>
            <p:nvPr/>
          </p:nvSpPr>
          <p:spPr bwMode="auto">
            <a:xfrm rot="5400000">
              <a:off x="4470023" y="2665711"/>
              <a:ext cx="2585467" cy="149645"/>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accent1">
                <a:alpha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Source Han Sans CN Heavy" panose="020B0200000000000000" charset="-122"/>
                <a:ea typeface="Source Han Sans CN Heavy" panose="020B0200000000000000" charset="-122"/>
              </a:endParaRPr>
            </a:p>
          </p:txBody>
        </p:sp>
      </p:grpSp>
      <p:sp>
        <p:nvSpPr>
          <p:cNvPr id="10" name="文本框 44"/>
          <p:cNvSpPr txBox="1"/>
          <p:nvPr/>
        </p:nvSpPr>
        <p:spPr>
          <a:xfrm>
            <a:off x="-27009" y="387327"/>
            <a:ext cx="3710628"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中国企业全球化模型</a:t>
            </a:r>
            <a:endPar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11" name="文本框 47"/>
          <p:cNvSpPr txBox="1"/>
          <p:nvPr/>
        </p:nvSpPr>
        <p:spPr>
          <a:xfrm>
            <a:off x="2455696" y="791995"/>
            <a:ext cx="8425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Source Han Sans CN Heavy" panose="020B0200000000000000" charset="-122"/>
                <a:ea typeface="Source Han Sans CN Heavy" panose="020B0200000000000000" charset="-122"/>
              </a:rPr>
              <a:t>战略</a:t>
            </a:r>
            <a:endParaRPr lang="zh-CN" altLang="en-US" sz="2400" dirty="0">
              <a:solidFill>
                <a:schemeClr val="bg1"/>
              </a:solidFill>
              <a:latin typeface="Source Han Sans CN Heavy" panose="020B0200000000000000" charset="-122"/>
              <a:ea typeface="Source Han Sans CN Heavy" panose="020B0200000000000000" charset="-122"/>
            </a:endParaRPr>
          </a:p>
        </p:txBody>
      </p:sp>
      <p:sp>
        <p:nvSpPr>
          <p:cNvPr id="12" name="文本框 48"/>
          <p:cNvSpPr txBox="1"/>
          <p:nvPr/>
        </p:nvSpPr>
        <p:spPr>
          <a:xfrm>
            <a:off x="1969145" y="4516159"/>
            <a:ext cx="195710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solidFill>
                <a:latin typeface="Source Han Sans CN Heavy" panose="020B0200000000000000" charset="-122"/>
                <a:ea typeface="Source Han Sans CN Heavy" panose="020B0200000000000000" charset="-122"/>
              </a:rPr>
              <a:t>数字化底座</a:t>
            </a:r>
            <a:endParaRPr lang="zh-CN" altLang="en-US" sz="2400" dirty="0">
              <a:solidFill>
                <a:schemeClr val="bg1"/>
              </a:solidFill>
              <a:latin typeface="Source Han Sans CN Heavy" panose="020B0200000000000000" charset="-122"/>
              <a:ea typeface="Source Han Sans CN Heavy" panose="020B0200000000000000" charset="-122"/>
            </a:endParaRPr>
          </a:p>
        </p:txBody>
      </p:sp>
      <p:sp>
        <p:nvSpPr>
          <p:cNvPr id="13" name="文本框 49"/>
          <p:cNvSpPr txBox="1"/>
          <p:nvPr/>
        </p:nvSpPr>
        <p:spPr>
          <a:xfrm rot="20984124">
            <a:off x="1632205" y="3825047"/>
            <a:ext cx="97006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Source Han Sans CN Heavy" panose="020B0200000000000000" charset="-122"/>
                <a:ea typeface="Source Han Sans CN Heavy" panose="020B0200000000000000" charset="-122"/>
              </a:rPr>
              <a:t>人才管理</a:t>
            </a:r>
            <a:endParaRPr lang="zh-CN" altLang="en-US" sz="1400" dirty="0">
              <a:latin typeface="Source Han Sans CN Heavy" panose="020B0200000000000000" charset="-122"/>
              <a:ea typeface="Source Han Sans CN Heavy" panose="020B0200000000000000" charset="-122"/>
            </a:endParaRPr>
          </a:p>
        </p:txBody>
      </p:sp>
      <p:sp>
        <p:nvSpPr>
          <p:cNvPr id="14" name="文本框 50"/>
          <p:cNvSpPr txBox="1"/>
          <p:nvPr/>
        </p:nvSpPr>
        <p:spPr>
          <a:xfrm rot="429779">
            <a:off x="3020171" y="3809935"/>
            <a:ext cx="971924"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Source Han Sans CN Heavy" panose="020B0200000000000000" charset="-122"/>
                <a:ea typeface="Source Han Sans CN Heavy" panose="020B0200000000000000" charset="-122"/>
              </a:rPr>
              <a:t>财税管理</a:t>
            </a:r>
            <a:endParaRPr lang="zh-CN" altLang="en-US" sz="1400" dirty="0">
              <a:solidFill>
                <a:schemeClr val="bg1"/>
              </a:solidFill>
              <a:latin typeface="Source Han Sans CN Heavy" panose="020B0200000000000000" charset="-122"/>
              <a:ea typeface="Source Han Sans CN Heavy" panose="020B0200000000000000" charset="-122"/>
            </a:endParaRPr>
          </a:p>
        </p:txBody>
      </p:sp>
      <p:sp>
        <p:nvSpPr>
          <p:cNvPr id="15" name="文本框 51"/>
          <p:cNvSpPr txBox="1"/>
          <p:nvPr/>
        </p:nvSpPr>
        <p:spPr>
          <a:xfrm rot="20984124">
            <a:off x="1548554" y="3078660"/>
            <a:ext cx="1145164"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Source Han Sans CN Heavy" panose="020B0200000000000000" charset="-122"/>
                <a:ea typeface="Source Han Sans CN Heavy" panose="020B0200000000000000" charset="-122"/>
              </a:rPr>
              <a:t>可持续发展</a:t>
            </a:r>
            <a:endParaRPr lang="zh-CN" altLang="en-US" sz="1400" dirty="0">
              <a:latin typeface="Source Han Sans CN Heavy" panose="020B0200000000000000" charset="-122"/>
              <a:ea typeface="Source Han Sans CN Heavy" panose="020B0200000000000000" charset="-122"/>
            </a:endParaRPr>
          </a:p>
        </p:txBody>
      </p:sp>
      <p:sp>
        <p:nvSpPr>
          <p:cNvPr id="16" name="文本框 52"/>
          <p:cNvSpPr txBox="1"/>
          <p:nvPr/>
        </p:nvSpPr>
        <p:spPr>
          <a:xfrm rot="526152">
            <a:off x="3044656" y="3087567"/>
            <a:ext cx="97647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Source Han Sans CN Heavy" panose="020B0200000000000000" charset="-122"/>
                <a:ea typeface="Source Han Sans CN Heavy" panose="020B0200000000000000" charset="-122"/>
              </a:rPr>
              <a:t>对外关系</a:t>
            </a:r>
            <a:endParaRPr lang="zh-CN" altLang="en-US" sz="1400" dirty="0">
              <a:solidFill>
                <a:schemeClr val="bg1"/>
              </a:solidFill>
              <a:latin typeface="Source Han Sans CN Heavy" panose="020B0200000000000000" charset="-122"/>
              <a:ea typeface="Source Han Sans CN Heavy" panose="020B0200000000000000" charset="-122"/>
            </a:endParaRPr>
          </a:p>
        </p:txBody>
      </p:sp>
      <p:sp>
        <p:nvSpPr>
          <p:cNvPr id="17" name="文本框 53"/>
          <p:cNvSpPr txBox="1"/>
          <p:nvPr/>
        </p:nvSpPr>
        <p:spPr>
          <a:xfrm rot="928188">
            <a:off x="3171740" y="2390329"/>
            <a:ext cx="87177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Source Han Sans CN Heavy" panose="020B0200000000000000" charset="-122"/>
                <a:ea typeface="Source Han Sans CN Heavy" panose="020B0200000000000000" charset="-122"/>
              </a:rPr>
              <a:t>品牌</a:t>
            </a:r>
            <a:endParaRPr lang="zh-CN" altLang="en-US" sz="1400" dirty="0">
              <a:latin typeface="Source Han Sans CN Heavy" panose="020B0200000000000000" charset="-122"/>
              <a:ea typeface="Source Han Sans CN Heavy" panose="020B0200000000000000" charset="-122"/>
            </a:endParaRPr>
          </a:p>
        </p:txBody>
      </p:sp>
      <p:sp>
        <p:nvSpPr>
          <p:cNvPr id="18" name="文本框 54"/>
          <p:cNvSpPr txBox="1"/>
          <p:nvPr/>
        </p:nvSpPr>
        <p:spPr>
          <a:xfrm rot="20538498">
            <a:off x="1593651" y="2311270"/>
            <a:ext cx="123522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Source Han Sans CN Heavy" panose="020B0200000000000000" charset="-122"/>
                <a:ea typeface="Source Han Sans CN Heavy" panose="020B0200000000000000" charset="-122"/>
              </a:rPr>
              <a:t>投融资管理</a:t>
            </a:r>
            <a:endParaRPr lang="zh-CN" altLang="en-US" sz="1400" dirty="0">
              <a:latin typeface="Source Han Sans CN Heavy" panose="020B0200000000000000" charset="-122"/>
              <a:ea typeface="Source Han Sans CN Heavy" panose="020B0200000000000000" charset="-122"/>
            </a:endParaRPr>
          </a:p>
        </p:txBody>
      </p:sp>
      <p:sp>
        <p:nvSpPr>
          <p:cNvPr id="19" name="文本框 55"/>
          <p:cNvSpPr txBox="1"/>
          <p:nvPr/>
        </p:nvSpPr>
        <p:spPr>
          <a:xfrm rot="429779">
            <a:off x="2986457" y="1665932"/>
            <a:ext cx="102762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Source Han Sans CN Heavy" panose="020B0200000000000000" charset="-122"/>
                <a:ea typeface="Source Han Sans CN Heavy" panose="020B0200000000000000" charset="-122"/>
              </a:rPr>
              <a:t>业务运营</a:t>
            </a:r>
            <a:endParaRPr lang="zh-CN" altLang="en-US" sz="1400" dirty="0">
              <a:latin typeface="Source Han Sans CN Heavy" panose="020B0200000000000000" charset="-122"/>
              <a:ea typeface="Source Han Sans CN Heavy" panose="020B0200000000000000" charset="-122"/>
            </a:endParaRPr>
          </a:p>
        </p:txBody>
      </p:sp>
      <p:sp>
        <p:nvSpPr>
          <p:cNvPr id="20" name="文本框 56"/>
          <p:cNvSpPr txBox="1"/>
          <p:nvPr/>
        </p:nvSpPr>
        <p:spPr>
          <a:xfrm rot="20820134">
            <a:off x="1776041" y="1623075"/>
            <a:ext cx="96581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Source Han Sans CN Heavy" panose="020B0200000000000000" charset="-122"/>
                <a:ea typeface="Source Han Sans CN Heavy" panose="020B0200000000000000" charset="-122"/>
              </a:rPr>
              <a:t>业务拓展</a:t>
            </a:r>
            <a:endParaRPr lang="zh-CN" altLang="en-US" sz="1400" dirty="0">
              <a:solidFill>
                <a:schemeClr val="bg1"/>
              </a:solidFill>
              <a:latin typeface="Source Han Sans CN Heavy" panose="020B0200000000000000" charset="-122"/>
              <a:ea typeface="Source Han Sans CN Heavy" panose="020B0200000000000000" charset="-122"/>
            </a:endParaRPr>
          </a:p>
        </p:txBody>
      </p:sp>
      <p:graphicFrame>
        <p:nvGraphicFramePr>
          <p:cNvPr id="21" name="图示 20"/>
          <p:cNvGraphicFramePr/>
          <p:nvPr/>
        </p:nvGraphicFramePr>
        <p:xfrm>
          <a:off x="4582784" y="411648"/>
          <a:ext cx="8130893" cy="4767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6529" y="1609405"/>
            <a:ext cx="7232814" cy="3549684"/>
          </a:xfrm>
          <a:prstGeom prst="rect">
            <a:avLst/>
          </a:prstGeom>
        </p:spPr>
      </p:pic>
      <p:sp>
        <p:nvSpPr>
          <p:cNvPr id="3" name="文本框 4"/>
          <p:cNvSpPr txBox="1"/>
          <p:nvPr/>
        </p:nvSpPr>
        <p:spPr>
          <a:xfrm>
            <a:off x="106768" y="316549"/>
            <a:ext cx="5233421"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企业全球化数字化底座能力模型</a:t>
            </a:r>
            <a:endParaRPr lang="zh-CN" altLang="en-US" sz="20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5" name="矩形 4"/>
          <p:cNvSpPr/>
          <p:nvPr/>
        </p:nvSpPr>
        <p:spPr>
          <a:xfrm>
            <a:off x="835436" y="700620"/>
            <a:ext cx="12192000" cy="93144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a:latin typeface="Source Han Sans CN Heavy" panose="020B0200000000000000" charset="-122"/>
                <a:ea typeface="Source Han Sans CN Heavy" panose="020B0200000000000000" charset="-122"/>
                <a:cs typeface="Source Han Sans CN Heavy" panose="020B0200000000000000" charset="-122"/>
              </a:rPr>
              <a:t>为承接不同出海模式下中国企业出海能力的建设，使得企业全球化运营金字塔模型能够在出海企业中得到充分应用和发挥作用，鼎捷</a:t>
            </a:r>
            <a:r>
              <a:rPr lang="en-US" altLang="zh-CN" dirty="0">
                <a:latin typeface="Source Han Sans CN Heavy" panose="020B0200000000000000" charset="-122"/>
                <a:ea typeface="Source Han Sans CN Heavy" panose="020B0200000000000000" charset="-122"/>
                <a:cs typeface="Source Han Sans CN Heavy" panose="020B0200000000000000" charset="-122"/>
              </a:rPr>
              <a:t>ERP</a:t>
            </a:r>
            <a:r>
              <a:rPr lang="zh-CN" altLang="en-US" dirty="0">
                <a:latin typeface="Source Han Sans CN Heavy" panose="020B0200000000000000" charset="-122"/>
                <a:ea typeface="Source Han Sans CN Heavy" panose="020B0200000000000000" charset="-122"/>
                <a:cs typeface="Source Han Sans CN Heavy" panose="020B0200000000000000" charset="-122"/>
              </a:rPr>
              <a:t>基于自身多年的数字化经验，为满足客户在不同出海业务模式下的差异化需求，形成了针对数字化能力提升的成熟方法论以及一系列落地解决方案。</a:t>
            </a:r>
            <a:endParaRPr lang="zh-CN" altLang="en-US" dirty="0">
              <a:latin typeface="Source Han Sans CN Heavy" panose="020B0200000000000000" charset="-122"/>
              <a:ea typeface="Source Han Sans CN Heavy" panose="020B0200000000000000" charset="-122"/>
              <a:cs typeface="Source Han Sans CN Heavy" panose="020B0200000000000000" charset="-122"/>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文本框 2"/>
          <p:cNvSpPr txBox="1"/>
          <p:nvPr/>
        </p:nvSpPr>
        <p:spPr>
          <a:xfrm>
            <a:off x="3898532" y="519971"/>
            <a:ext cx="1395308" cy="6451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latin typeface="Source Han Sans CN Heavy" panose="020B0200000000000000" charset="-122"/>
                <a:ea typeface="Source Han Sans CN Heavy" panose="020B0200000000000000" charset="-122"/>
                <a:cs typeface="Source Han Sans CN Heavy" panose="020B0200000000000000" charset="-122"/>
              </a:rPr>
              <a:t>痛点</a:t>
            </a:r>
            <a:r>
              <a:rPr lang="en-US" altLang="zh-CN" dirty="0">
                <a:latin typeface="Source Han Sans CN Heavy" panose="020B0200000000000000" charset="-122"/>
                <a:ea typeface="Source Han Sans CN Heavy" panose="020B0200000000000000" charset="-122"/>
                <a:cs typeface="Source Han Sans CN Heavy" panose="020B0200000000000000" charset="-122"/>
              </a:rPr>
              <a:t>1</a:t>
            </a:r>
            <a:endParaRPr lang="en-US" altLang="zh-CN" dirty="0">
              <a:latin typeface="Source Han Sans CN Heavy" panose="020B0200000000000000" charset="-122"/>
              <a:ea typeface="Source Han Sans CN Heavy" panose="020B0200000000000000" charset="-122"/>
              <a:cs typeface="Source Han Sans CN Heavy" panose="020B0200000000000000" charset="-122"/>
            </a:endParaRPr>
          </a:p>
          <a:p>
            <a:pPr algn="ct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风险多</a:t>
            </a:r>
            <a:endPar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3" name="文本框 3"/>
          <p:cNvSpPr txBox="1"/>
          <p:nvPr/>
        </p:nvSpPr>
        <p:spPr>
          <a:xfrm>
            <a:off x="10158786" y="512926"/>
            <a:ext cx="139530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latin typeface="Source Han Sans CN Heavy" panose="020B0200000000000000" charset="-122"/>
                <a:ea typeface="Source Han Sans CN Heavy" panose="020B0200000000000000" charset="-122"/>
                <a:cs typeface="Source Han Sans CN Heavy" panose="020B0200000000000000" charset="-122"/>
              </a:rPr>
              <a:t>痛点</a:t>
            </a:r>
            <a:r>
              <a:rPr lang="en-US" altLang="zh-CN" dirty="0">
                <a:latin typeface="Source Han Sans CN Heavy" panose="020B0200000000000000" charset="-122"/>
                <a:ea typeface="Source Han Sans CN Heavy" panose="020B0200000000000000" charset="-122"/>
                <a:cs typeface="Source Han Sans CN Heavy" panose="020B0200000000000000" charset="-122"/>
              </a:rPr>
              <a:t>4</a:t>
            </a:r>
            <a:endParaRPr lang="en-US" altLang="zh-CN" dirty="0">
              <a:latin typeface="Source Han Sans CN Heavy" panose="020B0200000000000000" charset="-122"/>
              <a:ea typeface="Source Han Sans CN Heavy" panose="020B0200000000000000" charset="-122"/>
              <a:cs typeface="Source Han Sans CN Heavy" panose="020B0200000000000000" charset="-122"/>
            </a:endParaRPr>
          </a:p>
          <a:p>
            <a:pPr algn="ct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管理难</a:t>
            </a:r>
            <a:endPar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5" name="文本框 4"/>
          <p:cNvSpPr txBox="1"/>
          <p:nvPr/>
        </p:nvSpPr>
        <p:spPr>
          <a:xfrm>
            <a:off x="5881426" y="522514"/>
            <a:ext cx="139530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latin typeface="Source Han Sans CN Heavy" panose="020B0200000000000000" charset="-122"/>
                <a:ea typeface="Source Han Sans CN Heavy" panose="020B0200000000000000" charset="-122"/>
                <a:cs typeface="Source Han Sans CN Heavy" panose="020B0200000000000000" charset="-122"/>
              </a:rPr>
              <a:t>痛点</a:t>
            </a:r>
            <a:r>
              <a:rPr lang="en-US" altLang="zh-CN" dirty="0">
                <a:latin typeface="Source Han Sans CN Heavy" panose="020B0200000000000000" charset="-122"/>
                <a:ea typeface="Source Han Sans CN Heavy" panose="020B0200000000000000" charset="-122"/>
                <a:cs typeface="Source Han Sans CN Heavy" panose="020B0200000000000000" charset="-122"/>
              </a:rPr>
              <a:t>2</a:t>
            </a:r>
            <a:endParaRPr lang="en-US" altLang="zh-CN" dirty="0">
              <a:latin typeface="Source Han Sans CN Heavy" panose="020B0200000000000000" charset="-122"/>
              <a:ea typeface="Source Han Sans CN Heavy" panose="020B0200000000000000" charset="-122"/>
              <a:cs typeface="Source Han Sans CN Heavy" panose="020B0200000000000000" charset="-122"/>
            </a:endParaRPr>
          </a:p>
          <a:p>
            <a:pPr algn="ct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差异大</a:t>
            </a:r>
            <a:endPar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6" name="文本框 5"/>
          <p:cNvSpPr txBox="1"/>
          <p:nvPr/>
        </p:nvSpPr>
        <p:spPr>
          <a:xfrm>
            <a:off x="7926973" y="522514"/>
            <a:ext cx="139530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latin typeface="Source Han Sans CN Heavy" panose="020B0200000000000000" charset="-122"/>
                <a:ea typeface="Source Han Sans CN Heavy" panose="020B0200000000000000" charset="-122"/>
                <a:cs typeface="Source Han Sans CN Heavy" panose="020B0200000000000000" charset="-122"/>
              </a:rPr>
              <a:t>痛点</a:t>
            </a:r>
            <a:r>
              <a:rPr lang="en-US" altLang="zh-CN" dirty="0">
                <a:latin typeface="Source Han Sans CN Heavy" panose="020B0200000000000000" charset="-122"/>
                <a:ea typeface="Source Han Sans CN Heavy" panose="020B0200000000000000" charset="-122"/>
                <a:cs typeface="Source Han Sans CN Heavy" panose="020B0200000000000000" charset="-122"/>
              </a:rPr>
              <a:t>3</a:t>
            </a:r>
            <a:endParaRPr lang="en-US" altLang="zh-CN" dirty="0">
              <a:latin typeface="Source Han Sans CN Heavy" panose="020B0200000000000000" charset="-122"/>
              <a:ea typeface="Source Han Sans CN Heavy" panose="020B0200000000000000" charset="-122"/>
              <a:cs typeface="Source Han Sans CN Heavy" panose="020B0200000000000000" charset="-122"/>
            </a:endParaRPr>
          </a:p>
          <a:p>
            <a:pPr algn="ct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韧性差</a:t>
            </a:r>
            <a:endPar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7" name="文本框 6"/>
          <p:cNvSpPr txBox="1"/>
          <p:nvPr/>
        </p:nvSpPr>
        <p:spPr>
          <a:xfrm>
            <a:off x="2516772" y="1662698"/>
            <a:ext cx="64633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latin typeface="Source Han Sans CN Heavy" panose="020B0200000000000000" charset="-122"/>
                <a:ea typeface="Source Han Sans CN Heavy" panose="020B0200000000000000" charset="-122"/>
              </a:rPr>
              <a:t>问题</a:t>
            </a:r>
            <a:endParaRPr lang="zh-CN" altLang="en-US" dirty="0">
              <a:latin typeface="Source Han Sans CN Heavy" panose="020B0200000000000000" charset="-122"/>
              <a:ea typeface="Source Han Sans CN Heavy" panose="020B0200000000000000" charset="-122"/>
            </a:endParaRPr>
          </a:p>
        </p:txBody>
      </p:sp>
      <p:sp>
        <p:nvSpPr>
          <p:cNvPr id="9" name="文本框 7"/>
          <p:cNvSpPr txBox="1"/>
          <p:nvPr/>
        </p:nvSpPr>
        <p:spPr>
          <a:xfrm>
            <a:off x="2516772" y="2875125"/>
            <a:ext cx="64633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latin typeface="Source Han Sans CN Heavy" panose="020B0200000000000000" charset="-122"/>
                <a:ea typeface="Source Han Sans CN Heavy" panose="020B0200000000000000" charset="-122"/>
              </a:rPr>
              <a:t>对策</a:t>
            </a:r>
            <a:endParaRPr lang="zh-CN" altLang="en-US" dirty="0">
              <a:latin typeface="Source Han Sans CN Heavy" panose="020B0200000000000000" charset="-122"/>
              <a:ea typeface="Source Han Sans CN Heavy" panose="020B0200000000000000" charset="-122"/>
            </a:endParaRPr>
          </a:p>
        </p:txBody>
      </p:sp>
      <p:sp>
        <p:nvSpPr>
          <p:cNvPr id="10" name="文本框 8"/>
          <p:cNvSpPr txBox="1"/>
          <p:nvPr/>
        </p:nvSpPr>
        <p:spPr>
          <a:xfrm>
            <a:off x="3652999" y="1445951"/>
            <a:ext cx="1886373" cy="1200329"/>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各</a:t>
            </a:r>
            <a:r>
              <a:rPr lang="zh-CN" altLang="en-US" sz="1200" b="0" i="0" dirty="0">
                <a:solidFill>
                  <a:srgbClr val="191919"/>
                </a:solidFill>
                <a:effectLst/>
                <a:latin typeface="Source Han Sans CN Heavy" panose="020B0200000000000000" charset="-122"/>
                <a:ea typeface="Source Han Sans CN Heavy" panose="020B0200000000000000" charset="-122"/>
              </a:rPr>
              <a:t>国家</a:t>
            </a:r>
            <a:r>
              <a:rPr lang="zh-CN" altLang="en-US" sz="1200" dirty="0">
                <a:solidFill>
                  <a:srgbClr val="191919"/>
                </a:solidFill>
                <a:latin typeface="Source Han Sans CN Heavy" panose="020B0200000000000000" charset="-122"/>
                <a:ea typeface="Source Han Sans CN Heavy" panose="020B0200000000000000" charset="-122"/>
              </a:rPr>
              <a:t>、</a:t>
            </a:r>
            <a:r>
              <a:rPr lang="zh-CN" altLang="en-US" sz="1200" b="0" i="0" dirty="0">
                <a:solidFill>
                  <a:srgbClr val="191919"/>
                </a:solidFill>
                <a:effectLst/>
                <a:latin typeface="Source Han Sans CN Heavy" panose="020B0200000000000000" charset="-122"/>
                <a:ea typeface="Source Han Sans CN Heavy" panose="020B0200000000000000" charset="-122"/>
              </a:rPr>
              <a:t>地区政策监管和法规复杂多样，合规性要求高</a:t>
            </a:r>
            <a:endParaRPr lang="en-US" altLang="zh-CN" sz="1200" b="0" i="0" dirty="0">
              <a:solidFill>
                <a:srgbClr val="191919"/>
              </a:solidFill>
              <a:effectLst/>
              <a:latin typeface="Source Han Sans CN Heavy" panose="020B0200000000000000" charset="-122"/>
              <a:ea typeface="Source Han Sans CN Heavy" panose="020B0200000000000000" charset="-122"/>
            </a:endParaRPr>
          </a:p>
          <a:p>
            <a:pPr marL="171450" indent="-171450">
              <a:buFont typeface="Arial" panose="020B0604020202020204" pitchFamily="34" charset="0"/>
              <a:buChar char="•"/>
            </a:pPr>
            <a:r>
              <a:rPr lang="zh-CN" altLang="en-US" sz="1200" b="0" i="0" dirty="0">
                <a:solidFill>
                  <a:srgbClr val="191919"/>
                </a:solidFill>
                <a:effectLst/>
                <a:latin typeface="Source Han Sans CN Heavy" panose="020B0200000000000000" charset="-122"/>
                <a:ea typeface="Source Han Sans CN Heavy" panose="020B0200000000000000" charset="-122"/>
              </a:rPr>
              <a:t>当地政策突变和市场不确定性导致的政策风险高</a:t>
            </a:r>
            <a:endParaRPr lang="zh-CN" altLang="en-US" sz="1200" dirty="0">
              <a:latin typeface="Source Han Sans CN Heavy" panose="020B0200000000000000" charset="-122"/>
              <a:ea typeface="Source Han Sans CN Heavy" panose="020B0200000000000000" charset="-122"/>
            </a:endParaRPr>
          </a:p>
        </p:txBody>
      </p:sp>
      <p:sp>
        <p:nvSpPr>
          <p:cNvPr id="11" name="文本框 9"/>
          <p:cNvSpPr txBox="1"/>
          <p:nvPr/>
        </p:nvSpPr>
        <p:spPr>
          <a:xfrm>
            <a:off x="3654692" y="2736625"/>
            <a:ext cx="1886373" cy="1384995"/>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i="0" dirty="0">
                <a:solidFill>
                  <a:srgbClr val="191919"/>
                </a:solidFill>
                <a:effectLst/>
                <a:latin typeface="Source Han Sans CN Heavy" panose="020B0200000000000000" charset="-122"/>
                <a:ea typeface="Source Han Sans CN Heavy" panose="020B0200000000000000" charset="-122"/>
                <a:cs typeface="Source Han Sans CN Heavy" panose="020B0200000000000000" charset="-122"/>
              </a:rPr>
              <a:t>提升安全合规意识，建立融入当地法律法规的合规体系，包括财务、税务、劳务、数据、知识产权、</a:t>
            </a:r>
            <a:r>
              <a:rPr lang="en-US" altLang="zh-CN" sz="1200" i="0" dirty="0">
                <a:solidFill>
                  <a:srgbClr val="191919"/>
                </a:solidFill>
                <a:effectLst/>
                <a:latin typeface="Source Han Sans CN Heavy" panose="020B0200000000000000" charset="-122"/>
                <a:ea typeface="Source Han Sans CN Heavy" panose="020B0200000000000000" charset="-122"/>
                <a:cs typeface="Source Han Sans CN Heavy" panose="020B0200000000000000" charset="-122"/>
              </a:rPr>
              <a:t>ESG</a:t>
            </a:r>
            <a:r>
              <a:rPr lang="zh-CN" altLang="en-US" sz="1200" i="0" dirty="0">
                <a:solidFill>
                  <a:srgbClr val="191919"/>
                </a:solidFill>
                <a:effectLst/>
                <a:latin typeface="Source Han Sans CN Heavy" panose="020B0200000000000000" charset="-122"/>
                <a:ea typeface="Source Han Sans CN Heavy" panose="020B0200000000000000" charset="-122"/>
                <a:cs typeface="Source Han Sans CN Heavy" panose="020B0200000000000000" charset="-122"/>
              </a:rPr>
              <a:t>披露等方面，保证企业的合规运营</a:t>
            </a:r>
            <a:endParaRPr lang="zh-CN" altLang="en-US" sz="120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12" name="文本框 10"/>
          <p:cNvSpPr txBox="1"/>
          <p:nvPr/>
        </p:nvSpPr>
        <p:spPr>
          <a:xfrm>
            <a:off x="9980986" y="1438907"/>
            <a:ext cx="1886373" cy="1200329"/>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海外企业与总部管理体系不贯通，缺乏统一的管理平台，数据难以匹配，集团缺乏有力和及时的管控，最终导致企业全球化运营不畅</a:t>
            </a:r>
            <a:endParaRPr lang="zh-CN" altLang="en-US" sz="1200" dirty="0">
              <a:solidFill>
                <a:srgbClr val="191919"/>
              </a:solidFill>
              <a:latin typeface="Source Han Sans CN Heavy" panose="020B0200000000000000" charset="-122"/>
              <a:ea typeface="Source Han Sans CN Heavy" panose="020B0200000000000000" charset="-122"/>
            </a:endParaRPr>
          </a:p>
        </p:txBody>
      </p:sp>
      <p:sp>
        <p:nvSpPr>
          <p:cNvPr id="13" name="文本框 11"/>
          <p:cNvSpPr txBox="1"/>
          <p:nvPr/>
        </p:nvSpPr>
        <p:spPr>
          <a:xfrm>
            <a:off x="9982679" y="2729581"/>
            <a:ext cx="1886373" cy="1384995"/>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加强海外运营，对全球各区域的业务实现统一管控，将并购与自建业务放在统一的管理平台上，实现业财一体化与数据透明化管理，以支持公司进行全球化决策</a:t>
            </a:r>
            <a:endParaRPr lang="zh-CN" altLang="en-US" sz="1200" dirty="0">
              <a:solidFill>
                <a:srgbClr val="191919"/>
              </a:solidFill>
              <a:latin typeface="Source Han Sans CN Heavy" panose="020B0200000000000000" charset="-122"/>
              <a:ea typeface="Source Han Sans CN Heavy" panose="020B0200000000000000" charset="-122"/>
            </a:endParaRPr>
          </a:p>
        </p:txBody>
      </p:sp>
      <p:sp>
        <p:nvSpPr>
          <p:cNvPr id="14" name="文本框 12"/>
          <p:cNvSpPr txBox="1"/>
          <p:nvPr/>
        </p:nvSpPr>
        <p:spPr>
          <a:xfrm>
            <a:off x="5766279" y="1448495"/>
            <a:ext cx="1886373" cy="1200329"/>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不同文化习俗和观念带来认知差异，导致人与人之间的沟通不畅，管理难度大</a:t>
            </a:r>
            <a:endParaRPr lang="en-US" altLang="zh-CN" sz="1200" dirty="0">
              <a:solidFill>
                <a:srgbClr val="191919"/>
              </a:solidFill>
              <a:latin typeface="Source Han Sans CN Heavy" panose="020B0200000000000000" charset="-122"/>
              <a:ea typeface="Source Han Sans CN Heavy" panose="020B0200000000000000" charset="-122"/>
            </a:endParaRPr>
          </a:p>
          <a:p>
            <a:pPr marL="171450" indent="-171450">
              <a:buFont typeface="Arial" panose="020B0604020202020204" pitchFamily="34" charset="0"/>
              <a:buChar char="•"/>
            </a:pPr>
            <a:endParaRPr lang="en-US" altLang="zh-CN" sz="1200" dirty="0">
              <a:solidFill>
                <a:srgbClr val="191919"/>
              </a:solidFill>
              <a:latin typeface="Source Han Sans CN Heavy" panose="020B0200000000000000" charset="-122"/>
              <a:ea typeface="Source Han Sans CN Heavy" panose="020B0200000000000000" charset="-122"/>
            </a:endParaRPr>
          </a:p>
          <a:p>
            <a:pPr marL="171450" indent="-171450">
              <a:buFont typeface="Arial" panose="020B0604020202020204" pitchFamily="34" charset="0"/>
              <a:buChar char="•"/>
            </a:pPr>
            <a:endParaRPr lang="en-US" altLang="zh-CN" sz="1200" dirty="0">
              <a:solidFill>
                <a:srgbClr val="191919"/>
              </a:solidFill>
              <a:latin typeface="Source Han Sans CN Heavy" panose="020B0200000000000000" charset="-122"/>
              <a:ea typeface="Source Han Sans CN Heavy" panose="020B0200000000000000" charset="-122"/>
            </a:endParaRPr>
          </a:p>
        </p:txBody>
      </p:sp>
      <p:sp>
        <p:nvSpPr>
          <p:cNvPr id="15" name="文本框 13"/>
          <p:cNvSpPr txBox="1"/>
          <p:nvPr/>
        </p:nvSpPr>
        <p:spPr>
          <a:xfrm>
            <a:off x="5767972" y="2739169"/>
            <a:ext cx="1886373" cy="1384995"/>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提升品牌营销，打响品牌，提升价值</a:t>
            </a:r>
            <a:endParaRPr lang="en-US" altLang="zh-CN" sz="1200" dirty="0">
              <a:solidFill>
                <a:srgbClr val="191919"/>
              </a:solidFill>
              <a:latin typeface="Source Han Sans CN Heavy" panose="020B0200000000000000" charset="-122"/>
              <a:ea typeface="Source Han Sans CN Heavy" panose="020B0200000000000000" charset="-122"/>
            </a:endParaRPr>
          </a:p>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洞察在地消费者需求，提供卓越客户体验，建立核心竞争力</a:t>
            </a:r>
            <a:endParaRPr lang="en-US" altLang="zh-CN" sz="1200" dirty="0">
              <a:solidFill>
                <a:srgbClr val="191919"/>
              </a:solidFill>
              <a:latin typeface="Source Han Sans CN Heavy" panose="020B0200000000000000" charset="-122"/>
              <a:ea typeface="Source Han Sans CN Heavy" panose="020B0200000000000000" charset="-122"/>
            </a:endParaRPr>
          </a:p>
          <a:p>
            <a:endParaRPr lang="en-US" altLang="zh-CN" sz="1200" dirty="0">
              <a:solidFill>
                <a:srgbClr val="191919"/>
              </a:solidFill>
              <a:latin typeface="Source Han Sans CN Heavy" panose="020B0200000000000000" charset="-122"/>
              <a:ea typeface="Source Han Sans CN Heavy" panose="020B0200000000000000" charset="-122"/>
            </a:endParaRPr>
          </a:p>
          <a:p>
            <a:pPr marL="171450" indent="-171450">
              <a:buFont typeface="Arial" panose="020B0604020202020204" pitchFamily="34" charset="0"/>
              <a:buChar char="•"/>
            </a:pPr>
            <a:endParaRPr lang="en-US" altLang="zh-CN" sz="1200" dirty="0">
              <a:solidFill>
                <a:srgbClr val="191919"/>
              </a:solidFill>
              <a:latin typeface="Source Han Sans CN Heavy" panose="020B0200000000000000" charset="-122"/>
              <a:ea typeface="Source Han Sans CN Heavy" panose="020B0200000000000000" charset="-122"/>
            </a:endParaRPr>
          </a:p>
        </p:txBody>
      </p:sp>
      <p:sp>
        <p:nvSpPr>
          <p:cNvPr id="16" name="文本框 14"/>
          <p:cNvSpPr txBox="1"/>
          <p:nvPr/>
        </p:nvSpPr>
        <p:spPr>
          <a:xfrm>
            <a:off x="7874479" y="1448495"/>
            <a:ext cx="1886373" cy="1200329"/>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dirty="0">
                <a:solidFill>
                  <a:srgbClr val="191919"/>
                </a:solidFill>
                <a:latin typeface="Source Han Sans CN Heavy" panose="020B0200000000000000" charset="-122"/>
                <a:ea typeface="Source Han Sans CN Heavy" panose="020B0200000000000000" charset="-122"/>
              </a:rPr>
              <a:t>企业出海</a:t>
            </a:r>
            <a:r>
              <a:rPr lang="zh-CN" altLang="en-US" sz="1200" b="0" i="0" dirty="0">
                <a:solidFill>
                  <a:srgbClr val="191919"/>
                </a:solidFill>
                <a:effectLst/>
                <a:latin typeface="Source Han Sans CN Heavy" panose="020B0200000000000000" charset="-122"/>
                <a:ea typeface="Source Han Sans CN Heavy" panose="020B0200000000000000" charset="-122"/>
              </a:rPr>
              <a:t>，对供应链灵活性和敏捷度提出了新的要求，全球供应链的系统搭建，及其弹性和韧性，决定了出海企业的发展命脉</a:t>
            </a:r>
            <a:endParaRPr lang="zh-CN" altLang="en-US" sz="1200" dirty="0">
              <a:latin typeface="Source Han Sans CN Heavy" panose="020B0200000000000000" charset="-122"/>
              <a:ea typeface="Source Han Sans CN Heavy" panose="020B0200000000000000" charset="-122"/>
            </a:endParaRPr>
          </a:p>
        </p:txBody>
      </p:sp>
      <p:sp>
        <p:nvSpPr>
          <p:cNvPr id="17" name="文本框 15"/>
          <p:cNvSpPr txBox="1"/>
          <p:nvPr/>
        </p:nvSpPr>
        <p:spPr>
          <a:xfrm>
            <a:off x="7876172" y="2739169"/>
            <a:ext cx="1886373" cy="1384995"/>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1200" i="0" dirty="0">
                <a:solidFill>
                  <a:srgbClr val="191919"/>
                </a:solidFill>
                <a:effectLst/>
                <a:latin typeface="Source Han Sans CN Heavy" panose="020B0200000000000000" charset="-122"/>
                <a:ea typeface="Source Han Sans CN Heavy" panose="020B0200000000000000" charset="-122"/>
              </a:rPr>
              <a:t>融入全球生态体系，打造韧性敏捷、全球协同的供应链体系，构建全球一体化运营</a:t>
            </a:r>
            <a:endParaRPr lang="en-US" altLang="zh-CN" sz="1200" i="0" dirty="0">
              <a:solidFill>
                <a:srgbClr val="191919"/>
              </a:solidFill>
              <a:effectLst/>
              <a:latin typeface="Source Han Sans CN Heavy" panose="020B0200000000000000" charset="-122"/>
              <a:ea typeface="Source Han Sans CN Heavy" panose="020B0200000000000000" charset="-122"/>
            </a:endParaRPr>
          </a:p>
          <a:p>
            <a:endParaRPr lang="en-US" altLang="zh-CN" sz="1200" dirty="0">
              <a:solidFill>
                <a:srgbClr val="191919"/>
              </a:solidFill>
              <a:latin typeface="Source Han Sans CN Heavy" panose="020B0200000000000000" charset="-122"/>
              <a:ea typeface="Source Han Sans CN Heavy" panose="020B0200000000000000" charset="-122"/>
            </a:endParaRPr>
          </a:p>
          <a:p>
            <a:endParaRPr lang="en-US" altLang="zh-CN" sz="1200" dirty="0">
              <a:solidFill>
                <a:srgbClr val="191919"/>
              </a:solidFill>
              <a:latin typeface="Source Han Sans CN Heavy" panose="020B0200000000000000" charset="-122"/>
              <a:ea typeface="Source Han Sans CN Heavy" panose="020B0200000000000000" charset="-122"/>
            </a:endParaRPr>
          </a:p>
          <a:p>
            <a:endParaRPr lang="zh-CN" altLang="en-US" sz="1200" dirty="0">
              <a:latin typeface="Source Han Sans CN Heavy" panose="020B0200000000000000" charset="-122"/>
              <a:ea typeface="Source Han Sans CN Heavy" panose="020B0200000000000000" charset="-122"/>
            </a:endParaRPr>
          </a:p>
        </p:txBody>
      </p:sp>
      <p:sp>
        <p:nvSpPr>
          <p:cNvPr id="18" name="矩形 17"/>
          <p:cNvSpPr/>
          <p:nvPr/>
        </p:nvSpPr>
        <p:spPr>
          <a:xfrm>
            <a:off x="3652999" y="4304298"/>
            <a:ext cx="8216053" cy="643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latin typeface="Source Han Sans CN Heavy" panose="020B0200000000000000" charset="-122"/>
                <a:ea typeface="Source Han Sans CN Heavy" panose="020B0200000000000000" charset="-122"/>
              </a:rPr>
              <a:t>需要搭建一个境内与境外、业务与财务一体化的国际化信息平台，满足企业出海在不同地区不同发展阶段的管理需求</a:t>
            </a:r>
            <a:endParaRPr lang="zh-CN" altLang="en-US" dirty="0">
              <a:latin typeface="Source Han Sans CN Heavy" panose="020B0200000000000000" charset="-122"/>
              <a:ea typeface="Source Han Sans CN Heavy" panose="020B0200000000000000" charset="-122"/>
            </a:endParaRPr>
          </a:p>
        </p:txBody>
      </p:sp>
      <p:sp>
        <p:nvSpPr>
          <p:cNvPr id="19" name="文本框 17"/>
          <p:cNvSpPr txBox="1"/>
          <p:nvPr/>
        </p:nvSpPr>
        <p:spPr>
          <a:xfrm>
            <a:off x="2516772" y="4441365"/>
            <a:ext cx="64633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latin typeface="Source Han Sans CN Heavy" panose="020B0200000000000000" charset="-122"/>
                <a:ea typeface="Source Han Sans CN Heavy" panose="020B0200000000000000" charset="-122"/>
              </a:rPr>
              <a:t>支撑</a:t>
            </a:r>
            <a:endParaRPr lang="zh-CN" altLang="en-US" dirty="0">
              <a:latin typeface="Source Han Sans CN Heavy" panose="020B0200000000000000" charset="-122"/>
              <a:ea typeface="Source Han Sans CN Heavy" panose="020B0200000000000000" charset="-122"/>
            </a:endParaRPr>
          </a:p>
        </p:txBody>
      </p:sp>
      <p:sp>
        <p:nvSpPr>
          <p:cNvPr id="20" name="文本框 18"/>
          <p:cNvSpPr txBox="1"/>
          <p:nvPr/>
        </p:nvSpPr>
        <p:spPr>
          <a:xfrm>
            <a:off x="187904" y="485513"/>
            <a:ext cx="3710628"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企业出海痛点与对策</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文本框 3"/>
          <p:cNvSpPr txBox="1"/>
          <p:nvPr/>
        </p:nvSpPr>
        <p:spPr>
          <a:xfrm>
            <a:off x="314637" y="569923"/>
            <a:ext cx="3710628"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东富龙全球出海策略</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graphicFrame>
        <p:nvGraphicFramePr>
          <p:cNvPr id="3" name="图示 2"/>
          <p:cNvGraphicFramePr/>
          <p:nvPr/>
        </p:nvGraphicFramePr>
        <p:xfrm>
          <a:off x="3741900" y="283985"/>
          <a:ext cx="7496371" cy="4997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8"/>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文本框 2"/>
          <p:cNvSpPr txBox="1"/>
          <p:nvPr/>
        </p:nvSpPr>
        <p:spPr>
          <a:xfrm>
            <a:off x="1500560" y="650390"/>
            <a:ext cx="3710628"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数字化全球运营</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3" name="文本框 4"/>
          <p:cNvSpPr txBox="1"/>
          <p:nvPr/>
        </p:nvSpPr>
        <p:spPr>
          <a:xfrm>
            <a:off x="1913098" y="1438193"/>
            <a:ext cx="10626191" cy="260084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i="0" dirty="0">
                <a:solidFill>
                  <a:srgbClr val="333333"/>
                </a:solidFill>
                <a:effectLst/>
                <a:latin typeface="Source Han Sans CN Heavy" panose="020B0200000000000000" charset="-122"/>
                <a:ea typeface="Source Han Sans CN Heavy" panose="020B0200000000000000" charset="-122"/>
              </a:rPr>
              <a:t>东富龙数字化工厂解决方案，不但以其快速、高效和柔性化等特点为东富龙全球工厂及员工创造价值，而且帮助东富龙</a:t>
            </a:r>
            <a:r>
              <a:rPr lang="zh-CN" altLang="en-US" sz="2800" b="1" i="0" dirty="0">
                <a:solidFill>
                  <a:srgbClr val="FF0000"/>
                </a:solidFill>
                <a:effectLst/>
                <a:latin typeface="Source Han Sans CN Heavy" panose="020B0200000000000000" charset="-122"/>
                <a:ea typeface="Source Han Sans CN Heavy" panose="020B0200000000000000" charset="-122"/>
              </a:rPr>
              <a:t>打通海外信息孤岛</a:t>
            </a:r>
            <a:r>
              <a:rPr lang="zh-CN" altLang="en-US" sz="2800" i="0" dirty="0">
                <a:solidFill>
                  <a:srgbClr val="333333"/>
                </a:solidFill>
                <a:effectLst/>
                <a:latin typeface="Source Han Sans CN Heavy" panose="020B0200000000000000" charset="-122"/>
                <a:ea typeface="Source Han Sans CN Heavy" panose="020B0200000000000000" charset="-122"/>
              </a:rPr>
              <a:t>，有效实现</a:t>
            </a:r>
            <a:r>
              <a:rPr lang="zh-CN" altLang="en-US" sz="2800" b="1" i="0" dirty="0">
                <a:solidFill>
                  <a:srgbClr val="FF0000"/>
                </a:solidFill>
                <a:effectLst/>
                <a:latin typeface="Source Han Sans CN Heavy" panose="020B0200000000000000" charset="-122"/>
                <a:ea typeface="Source Han Sans CN Heavy" panose="020B0200000000000000" charset="-122"/>
              </a:rPr>
              <a:t>集成</a:t>
            </a:r>
            <a:r>
              <a:rPr lang="zh-CN" altLang="en-US" sz="2800" i="0" dirty="0">
                <a:solidFill>
                  <a:srgbClr val="333333"/>
                </a:solidFill>
                <a:effectLst/>
                <a:latin typeface="Source Han Sans CN Heavy" panose="020B0200000000000000" charset="-122"/>
                <a:ea typeface="Source Han Sans CN Heavy" panose="020B0200000000000000" charset="-122"/>
              </a:rPr>
              <a:t>与</a:t>
            </a:r>
            <a:r>
              <a:rPr lang="zh-CN" altLang="en-US" sz="2800" b="1" i="0" dirty="0">
                <a:solidFill>
                  <a:srgbClr val="FF0000"/>
                </a:solidFill>
                <a:effectLst/>
                <a:latin typeface="Source Han Sans CN Heavy" panose="020B0200000000000000" charset="-122"/>
                <a:ea typeface="Source Han Sans CN Heavy" panose="020B0200000000000000" charset="-122"/>
              </a:rPr>
              <a:t>互联互通</a:t>
            </a:r>
            <a:r>
              <a:rPr lang="zh-CN" altLang="en-US" sz="2800" i="0" dirty="0">
                <a:solidFill>
                  <a:srgbClr val="333333"/>
                </a:solidFill>
                <a:effectLst/>
                <a:latin typeface="Source Han Sans CN Heavy" panose="020B0200000000000000" charset="-122"/>
                <a:ea typeface="Source Han Sans CN Heavy" panose="020B0200000000000000" charset="-122"/>
              </a:rPr>
              <a:t>，为东富龙走向国际化奠定了良好的基础。</a:t>
            </a:r>
            <a:endParaRPr lang="zh-CN" altLang="en-US" sz="2800" dirty="0">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p:nvPr/>
        </p:nvSpPr>
        <p:spPr>
          <a:xfrm>
            <a:off x="4193435" y="1894996"/>
            <a:ext cx="8951677"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480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mn-ea"/>
                <a:sym typeface="Arial" panose="020B0604020202020204" pitchFamily="34" charset="0"/>
              </a:rPr>
              <a:t>数字化助力全球化运营最佳实践</a:t>
            </a:r>
            <a:endParaRPr kumimoji="0" lang="zh-CN" alt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Han Sans CN Heavy" panose="020B0200000000000000" charset="-122"/>
              <a:ea typeface="Source Han Sans CN Heavy" panose="020B0200000000000000" charset="-122"/>
              <a:cs typeface="+mn-ea"/>
              <a:sym typeface="Arial" panose="020B0604020202020204" pitchFamily="34" charset="0"/>
            </a:endParaRPr>
          </a:p>
        </p:txBody>
      </p:sp>
      <p:cxnSp>
        <p:nvCxnSpPr>
          <p:cNvPr id="3" name="直接连接符 2"/>
          <p:cNvCxnSpPr/>
          <p:nvPr/>
        </p:nvCxnSpPr>
        <p:spPr>
          <a:xfrm flipV="1">
            <a:off x="3843374" y="1421496"/>
            <a:ext cx="0" cy="1692247"/>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871108" y="1517510"/>
            <a:ext cx="1596233" cy="1596233"/>
            <a:chOff x="304800" y="673100"/>
            <a:chExt cx="4000500" cy="4000500"/>
          </a:xfrm>
          <a:effectLst>
            <a:outerShdw blurRad="444500" dist="254000" dir="8100000" algn="tr" rotWithShape="0">
              <a:prstClr val="black">
                <a:alpha val="50000"/>
              </a:prstClr>
            </a:outerShdw>
          </a:effectLst>
        </p:grpSpPr>
        <p:sp>
          <p:nvSpPr>
            <p:cNvPr id="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sp>
        <p:nvSpPr>
          <p:cNvPr id="5" name="TextBox 13"/>
          <p:cNvSpPr txBox="1"/>
          <p:nvPr/>
        </p:nvSpPr>
        <p:spPr>
          <a:xfrm>
            <a:off x="2226798" y="1802664"/>
            <a:ext cx="1203795" cy="101566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6600" b="1" spc="79" dirty="0">
                <a:solidFill>
                  <a:srgbClr val="C00000"/>
                </a:solidFill>
                <a:effectLst>
                  <a:innerShdw blurRad="63500" dist="50800" dir="18900000">
                    <a:prstClr val="black">
                      <a:alpha val="50000"/>
                    </a:prstClr>
                  </a:innerShdw>
                </a:effectLst>
                <a:latin typeface="思源黑体 CN Heavy" panose="020B0A00000000000000"/>
                <a:ea typeface="微软雅黑" panose="020B0503020204020204" charset="-122"/>
                <a:cs typeface="+mn-ea"/>
                <a:sym typeface="Arial" panose="020B0604020202020204" pitchFamily="34" charset="0"/>
              </a:rPr>
              <a:t>03</a:t>
            </a:r>
            <a:endParaRPr kumimoji="0" lang="zh-CN" altLang="en-US" sz="6600" b="1" i="0" u="none" strike="noStrike" kern="1200" cap="none" spc="79" normalizeH="0" baseline="0" noProof="0" dirty="0">
              <a:ln>
                <a:noFill/>
              </a:ln>
              <a:solidFill>
                <a:srgbClr val="C00000"/>
              </a:solidFill>
              <a:effectLst>
                <a:innerShdw blurRad="63500" dist="50800" dir="18900000">
                  <a:prstClr val="black">
                    <a:alpha val="50000"/>
                  </a:prstClr>
                </a:innerShdw>
              </a:effectLst>
              <a:uLnTx/>
              <a:uFillTx/>
              <a:latin typeface="思源黑体 CN Heavy" panose="020B0A00000000000000"/>
              <a:ea typeface="微软雅黑" panose="020B0503020204020204" charset="-122"/>
              <a:cs typeface="+mn-ea"/>
              <a:sym typeface="Arial" panose="020B0604020202020204" pitchFamily="34" charset="0"/>
            </a:endParaRPr>
          </a:p>
        </p:txBody>
      </p:sp>
      <p:pic>
        <p:nvPicPr>
          <p:cNvPr id="12" name="图片 1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2792815" y="403587"/>
            <a:ext cx="629272" cy="626145"/>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矩形 1"/>
          <p:cNvSpPr/>
          <p:nvPr/>
        </p:nvSpPr>
        <p:spPr>
          <a:xfrm>
            <a:off x="7481366" y="2133887"/>
            <a:ext cx="3907108" cy="944554"/>
          </a:xfrm>
          <a:prstGeom prst="rect">
            <a:avLst/>
          </a:prstGeom>
          <a:no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ource Han Sans CN Heavy" panose="020B0200000000000000" charset="-122"/>
              <a:ea typeface="Source Han Sans CN Heavy" panose="020B0200000000000000" charset="-122"/>
            </a:endParaRPr>
          </a:p>
        </p:txBody>
      </p:sp>
      <p:sp>
        <p:nvSpPr>
          <p:cNvPr id="3" name="矩形 2"/>
          <p:cNvSpPr/>
          <p:nvPr/>
        </p:nvSpPr>
        <p:spPr>
          <a:xfrm>
            <a:off x="2165687" y="2133884"/>
            <a:ext cx="3806090" cy="969891"/>
          </a:xfrm>
          <a:prstGeom prst="rect">
            <a:avLst/>
          </a:prstGeom>
          <a:no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ource Han Sans CN Heavy" panose="020B0200000000000000" charset="-122"/>
              <a:ea typeface="Source Han Sans CN Heavy" panose="020B0200000000000000" charset="-122"/>
            </a:endParaRPr>
          </a:p>
        </p:txBody>
      </p:sp>
      <p:sp>
        <p:nvSpPr>
          <p:cNvPr id="5" name="文本框 2"/>
          <p:cNvSpPr txBox="1"/>
          <p:nvPr/>
        </p:nvSpPr>
        <p:spPr>
          <a:xfrm>
            <a:off x="923925" y="735850"/>
            <a:ext cx="12192000" cy="10772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Source Han Sans CN Heavy" panose="020B0200000000000000" charset="-122"/>
                <a:ea typeface="Source Han Sans CN Heavy" panose="020B0200000000000000" charset="-122"/>
              </a:rPr>
              <a:t>数字化能力</a:t>
            </a:r>
            <a:r>
              <a:rPr lang="zh-CN" altLang="en-US" sz="2000" dirty="0">
                <a:latin typeface="Source Han Sans CN Heavy" panose="020B0200000000000000" charset="-122"/>
                <a:ea typeface="Source Han Sans CN Heavy" panose="020B0200000000000000" charset="-122"/>
              </a:rPr>
              <a:t>是出海企业实现弯道超车的关键，用数字化能力赋能业务、管理与营销，叠加优势实现加速度发展，</a:t>
            </a:r>
            <a:r>
              <a:rPr lang="zh-CN" altLang="en-US" sz="3200" dirty="0">
                <a:latin typeface="Source Han Sans CN Heavy" panose="020B0200000000000000" charset="-122"/>
                <a:ea typeface="Source Han Sans CN Heavy" panose="020B0200000000000000" charset="-122"/>
              </a:rPr>
              <a:t>鼎捷</a:t>
            </a:r>
            <a:r>
              <a:rPr lang="zh-CN" altLang="en-US" sz="2000" dirty="0">
                <a:latin typeface="Source Han Sans CN Heavy" panose="020B0200000000000000" charset="-122"/>
                <a:ea typeface="Source Han Sans CN Heavy" panose="020B0200000000000000" charset="-122"/>
              </a:rPr>
              <a:t>全价值链数字化解决方案帮助中国出海企业在全球竞争中脱颖而出。</a:t>
            </a:r>
            <a:endParaRPr lang="zh-CN" altLang="en-US" sz="2000" dirty="0">
              <a:latin typeface="Source Han Sans CN Heavy" panose="020B0200000000000000" charset="-122"/>
              <a:ea typeface="Source Han Sans CN Heavy" panose="020B0200000000000000" charset="-122"/>
            </a:endParaRPr>
          </a:p>
        </p:txBody>
      </p:sp>
      <p:sp>
        <p:nvSpPr>
          <p:cNvPr id="6" name="圆角矩形 18"/>
          <p:cNvSpPr/>
          <p:nvPr/>
        </p:nvSpPr>
        <p:spPr>
          <a:xfrm>
            <a:off x="1956361" y="3430597"/>
            <a:ext cx="9904067" cy="122731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5">
              <a:latin typeface="Source Han Sans CN Heavy" panose="020B0200000000000000" charset="-122"/>
              <a:ea typeface="Source Han Sans CN Heavy" panose="020B0200000000000000" charset="-122"/>
            </a:endParaRPr>
          </a:p>
        </p:txBody>
      </p:sp>
      <p:sp>
        <p:nvSpPr>
          <p:cNvPr id="7" name="矩形 6"/>
          <p:cNvSpPr/>
          <p:nvPr/>
        </p:nvSpPr>
        <p:spPr>
          <a:xfrm>
            <a:off x="2100751" y="3502792"/>
            <a:ext cx="360976" cy="10829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数字营</a:t>
            </a:r>
            <a:endParaRPr lang="zh-CN" altLang="en-US" sz="1805">
              <a:latin typeface="Source Han Sans CN Heavy" panose="020B0200000000000000" charset="-122"/>
              <a:ea typeface="Source Han Sans CN Heavy" panose="020B0200000000000000" charset="-122"/>
            </a:endParaRPr>
          </a:p>
          <a:p>
            <a:pPr algn="ctr"/>
            <a:r>
              <a:rPr lang="zh-CN" altLang="en-US" sz="1805">
                <a:latin typeface="Source Han Sans CN Heavy" panose="020B0200000000000000" charset="-122"/>
                <a:ea typeface="Source Han Sans CN Heavy" panose="020B0200000000000000" charset="-122"/>
              </a:rPr>
              <a:t>运</a:t>
            </a:r>
            <a:endParaRPr lang="zh-CN" altLang="en-US" sz="1805">
              <a:latin typeface="Source Han Sans CN Heavy" panose="020B0200000000000000" charset="-122"/>
              <a:ea typeface="Source Han Sans CN Heavy" panose="020B0200000000000000" charset="-122"/>
            </a:endParaRPr>
          </a:p>
        </p:txBody>
      </p:sp>
      <p:sp>
        <p:nvSpPr>
          <p:cNvPr id="9" name="矩形 8"/>
          <p:cNvSpPr/>
          <p:nvPr/>
        </p:nvSpPr>
        <p:spPr>
          <a:xfrm>
            <a:off x="2627707" y="3567172"/>
            <a:ext cx="1233930" cy="721952"/>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研发设计数字化</a:t>
            </a:r>
            <a:endParaRPr lang="zh-CN" altLang="en-US" sz="1805">
              <a:latin typeface="Source Han Sans CN Heavy" panose="020B0200000000000000" charset="-122"/>
              <a:ea typeface="Source Han Sans CN Heavy" panose="020B0200000000000000" charset="-122"/>
            </a:endParaRPr>
          </a:p>
        </p:txBody>
      </p:sp>
      <p:sp>
        <p:nvSpPr>
          <p:cNvPr id="10" name="矩形 9"/>
          <p:cNvSpPr/>
          <p:nvPr/>
        </p:nvSpPr>
        <p:spPr>
          <a:xfrm>
            <a:off x="4347064" y="3567172"/>
            <a:ext cx="1233930" cy="72195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供应链管理数字化</a:t>
            </a:r>
            <a:endParaRPr lang="zh-CN" altLang="en-US" sz="1805">
              <a:latin typeface="Source Han Sans CN Heavy" panose="020B0200000000000000" charset="-122"/>
              <a:ea typeface="Source Han Sans CN Heavy" panose="020B0200000000000000" charset="-122"/>
            </a:endParaRPr>
          </a:p>
        </p:txBody>
      </p:sp>
      <p:sp>
        <p:nvSpPr>
          <p:cNvPr id="11" name="矩形 10"/>
          <p:cNvSpPr/>
          <p:nvPr/>
        </p:nvSpPr>
        <p:spPr>
          <a:xfrm>
            <a:off x="6066947" y="3567172"/>
            <a:ext cx="1233930" cy="72195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生产管理数字化</a:t>
            </a:r>
            <a:endParaRPr lang="zh-CN" altLang="en-US" sz="1805">
              <a:latin typeface="Source Han Sans CN Heavy" panose="020B0200000000000000" charset="-122"/>
              <a:ea typeface="Source Han Sans CN Heavy" panose="020B0200000000000000" charset="-122"/>
            </a:endParaRPr>
          </a:p>
        </p:txBody>
      </p:sp>
      <p:sp>
        <p:nvSpPr>
          <p:cNvPr id="12" name="矩形 11"/>
          <p:cNvSpPr/>
          <p:nvPr/>
        </p:nvSpPr>
        <p:spPr>
          <a:xfrm>
            <a:off x="7726808" y="3567172"/>
            <a:ext cx="1233930" cy="7219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交付服务数字化</a:t>
            </a:r>
            <a:endParaRPr lang="zh-CN" altLang="en-US" sz="1805">
              <a:latin typeface="Source Han Sans CN Heavy" panose="020B0200000000000000" charset="-122"/>
              <a:ea typeface="Source Han Sans CN Heavy" panose="020B0200000000000000" charset="-122"/>
            </a:endParaRPr>
          </a:p>
        </p:txBody>
      </p:sp>
      <p:sp>
        <p:nvSpPr>
          <p:cNvPr id="13" name="矩形 12"/>
          <p:cNvSpPr/>
          <p:nvPr/>
        </p:nvSpPr>
        <p:spPr>
          <a:xfrm>
            <a:off x="9618141" y="3567172"/>
            <a:ext cx="1233930" cy="72195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805">
                <a:latin typeface="Source Han Sans CN Heavy" panose="020B0200000000000000" charset="-122"/>
                <a:ea typeface="Source Han Sans CN Heavy" panose="020B0200000000000000" charset="-122"/>
              </a:rPr>
              <a:t>财经管理数字化</a:t>
            </a:r>
            <a:endParaRPr lang="zh-CN" altLang="en-US" sz="1805">
              <a:latin typeface="Source Han Sans CN Heavy" panose="020B0200000000000000" charset="-122"/>
              <a:ea typeface="Source Han Sans CN Heavy" panose="020B0200000000000000" charset="-122"/>
            </a:endParaRPr>
          </a:p>
        </p:txBody>
      </p:sp>
      <p:sp>
        <p:nvSpPr>
          <p:cNvPr id="14" name="文本框 26"/>
          <p:cNvSpPr txBox="1"/>
          <p:nvPr/>
        </p:nvSpPr>
        <p:spPr>
          <a:xfrm>
            <a:off x="2848023" y="4289686"/>
            <a:ext cx="79248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a:latin typeface="Source Han Sans CN Heavy" panose="020B0200000000000000" charset="-122"/>
                <a:ea typeface="Source Han Sans CN Heavy" panose="020B0200000000000000" charset="-122"/>
              </a:rPr>
              <a:t>PLM</a:t>
            </a:r>
            <a:endParaRPr lang="en-US" altLang="zh-CN" b="1">
              <a:latin typeface="Source Han Sans CN Heavy" panose="020B0200000000000000" charset="-122"/>
              <a:ea typeface="Source Han Sans CN Heavy" panose="020B0200000000000000" charset="-122"/>
            </a:endParaRPr>
          </a:p>
        </p:txBody>
      </p:sp>
      <p:sp>
        <p:nvSpPr>
          <p:cNvPr id="15" name="文本框 27"/>
          <p:cNvSpPr txBox="1"/>
          <p:nvPr/>
        </p:nvSpPr>
        <p:spPr>
          <a:xfrm>
            <a:off x="4558078" y="4289686"/>
            <a:ext cx="79248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a:latin typeface="Source Han Sans CN Heavy" panose="020B0200000000000000" charset="-122"/>
                <a:ea typeface="Source Han Sans CN Heavy" panose="020B0200000000000000" charset="-122"/>
              </a:rPr>
              <a:t>SRM</a:t>
            </a:r>
            <a:endParaRPr lang="en-US" altLang="zh-CN" b="1">
              <a:latin typeface="Source Han Sans CN Heavy" panose="020B0200000000000000" charset="-122"/>
              <a:ea typeface="Source Han Sans CN Heavy" panose="020B0200000000000000" charset="-122"/>
            </a:endParaRPr>
          </a:p>
        </p:txBody>
      </p:sp>
      <p:sp>
        <p:nvSpPr>
          <p:cNvPr id="16" name="文本框 28"/>
          <p:cNvSpPr txBox="1"/>
          <p:nvPr/>
        </p:nvSpPr>
        <p:spPr>
          <a:xfrm>
            <a:off x="6287183" y="4289051"/>
            <a:ext cx="79248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a:latin typeface="Source Han Sans CN Heavy" panose="020B0200000000000000" charset="-122"/>
                <a:ea typeface="Source Han Sans CN Heavy" panose="020B0200000000000000" charset="-122"/>
              </a:rPr>
              <a:t>MES</a:t>
            </a:r>
            <a:endParaRPr lang="en-US" altLang="zh-CN" b="1">
              <a:latin typeface="Source Han Sans CN Heavy" panose="020B0200000000000000" charset="-122"/>
              <a:ea typeface="Source Han Sans CN Heavy" panose="020B0200000000000000" charset="-122"/>
            </a:endParaRPr>
          </a:p>
        </p:txBody>
      </p:sp>
      <p:sp>
        <p:nvSpPr>
          <p:cNvPr id="17" name="文本框 29"/>
          <p:cNvSpPr txBox="1"/>
          <p:nvPr/>
        </p:nvSpPr>
        <p:spPr>
          <a:xfrm>
            <a:off x="7726728" y="4289686"/>
            <a:ext cx="123380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a:latin typeface="Source Han Sans CN Heavy" panose="020B0200000000000000" charset="-122"/>
                <a:ea typeface="Source Han Sans CN Heavy" panose="020B0200000000000000" charset="-122"/>
              </a:rPr>
              <a:t>服务运维</a:t>
            </a:r>
            <a:endParaRPr lang="zh-CN" altLang="en-US" b="1">
              <a:latin typeface="Source Han Sans CN Heavy" panose="020B0200000000000000" charset="-122"/>
              <a:ea typeface="Source Han Sans CN Heavy" panose="020B0200000000000000" charset="-122"/>
            </a:endParaRPr>
          </a:p>
        </p:txBody>
      </p:sp>
      <p:sp>
        <p:nvSpPr>
          <p:cNvPr id="18" name="文本框 30"/>
          <p:cNvSpPr txBox="1"/>
          <p:nvPr/>
        </p:nvSpPr>
        <p:spPr>
          <a:xfrm>
            <a:off x="9618393" y="4289051"/>
            <a:ext cx="123380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a:latin typeface="Source Han Sans CN Heavy" panose="020B0200000000000000" charset="-122"/>
                <a:ea typeface="Source Han Sans CN Heavy" panose="020B0200000000000000" charset="-122"/>
              </a:rPr>
              <a:t>ERP</a:t>
            </a:r>
            <a:endParaRPr lang="en-US" altLang="zh-CN" b="1">
              <a:latin typeface="Source Han Sans CN Heavy" panose="020B0200000000000000" charset="-122"/>
              <a:ea typeface="Source Han Sans CN Heavy" panose="020B0200000000000000" charset="-122"/>
            </a:endParaRPr>
          </a:p>
        </p:txBody>
      </p:sp>
      <p:pic>
        <p:nvPicPr>
          <p:cNvPr id="19" name="图形 32" descr="数据库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300" y="2164038"/>
            <a:ext cx="914400" cy="914400"/>
          </a:xfrm>
          <a:prstGeom prst="rect">
            <a:avLst/>
          </a:prstGeom>
        </p:spPr>
      </p:pic>
      <p:pic>
        <p:nvPicPr>
          <p:cNvPr id="20" name="图形 34" descr="饼图演示文稿 纯色填充"/>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3875" y="2164038"/>
            <a:ext cx="914400" cy="914400"/>
          </a:xfrm>
          <a:prstGeom prst="rect">
            <a:avLst/>
          </a:prstGeom>
        </p:spPr>
      </p:pic>
      <p:sp>
        <p:nvSpPr>
          <p:cNvPr id="21" name="加号 20"/>
          <p:cNvSpPr/>
          <p:nvPr/>
        </p:nvSpPr>
        <p:spPr>
          <a:xfrm>
            <a:off x="6388926" y="2351532"/>
            <a:ext cx="714619" cy="665016"/>
          </a:xfrm>
          <a:prstGeom prst="mathPlus">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ource Han Sans CN Heavy" panose="020B0200000000000000" charset="-122"/>
              <a:ea typeface="Source Han Sans CN Heavy" panose="020B0200000000000000" charset="-122"/>
            </a:endParaRPr>
          </a:p>
        </p:txBody>
      </p:sp>
      <p:sp>
        <p:nvSpPr>
          <p:cNvPr id="22" name="文本框 38"/>
          <p:cNvSpPr txBox="1"/>
          <p:nvPr/>
        </p:nvSpPr>
        <p:spPr>
          <a:xfrm>
            <a:off x="3010538" y="2444694"/>
            <a:ext cx="279879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latin typeface="Source Han Sans CN Heavy" panose="020B0200000000000000" charset="-122"/>
                <a:ea typeface="Source Han Sans CN Heavy" panose="020B0200000000000000" charset="-122"/>
              </a:rPr>
              <a:t>数据沉淀助力精准决策</a:t>
            </a:r>
            <a:endParaRPr lang="zh-CN" altLang="en-US" sz="2000" dirty="0">
              <a:latin typeface="Source Han Sans CN Heavy" panose="020B0200000000000000" charset="-122"/>
              <a:ea typeface="Source Han Sans CN Heavy" panose="020B0200000000000000" charset="-122"/>
            </a:endParaRPr>
          </a:p>
        </p:txBody>
      </p:sp>
      <p:sp>
        <p:nvSpPr>
          <p:cNvPr id="23" name="文本框 39"/>
          <p:cNvSpPr txBox="1"/>
          <p:nvPr/>
        </p:nvSpPr>
        <p:spPr>
          <a:xfrm>
            <a:off x="8518642" y="2374124"/>
            <a:ext cx="279879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latin typeface="Source Han Sans CN Heavy" panose="020B0200000000000000" charset="-122"/>
                <a:ea typeface="Source Han Sans CN Heavy" panose="020B0200000000000000" charset="-122"/>
              </a:rPr>
              <a:t>数字技术提升运营效率</a:t>
            </a:r>
            <a:endParaRPr lang="zh-CN" altLang="en-US" sz="2000" dirty="0">
              <a:latin typeface="Source Han Sans CN Heavy" panose="020B0200000000000000" charset="-122"/>
              <a:ea typeface="Source Han Sans CN Heavy" panose="020B0200000000000000" charset="-122"/>
            </a:endParaRPr>
          </a:p>
        </p:txBody>
      </p:sp>
      <p:sp>
        <p:nvSpPr>
          <p:cNvPr id="24" name="文本框 40"/>
          <p:cNvSpPr txBox="1"/>
          <p:nvPr/>
        </p:nvSpPr>
        <p:spPr>
          <a:xfrm>
            <a:off x="923925" y="329837"/>
            <a:ext cx="5635948" cy="46012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数字化能力助力出海企业构建价值</a:t>
            </a:r>
            <a:endPar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7"/>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332" t="5843" r="1981" b="3979"/>
          <a:stretch>
            <a:fillRect/>
          </a:stretch>
        </p:blipFill>
        <p:spPr bwMode="auto">
          <a:xfrm>
            <a:off x="1334055" y="381290"/>
            <a:ext cx="11112160" cy="479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1818931" y="2403024"/>
            <a:ext cx="906427" cy="906546"/>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21870" tIns="60936" rIns="121870" bIns="60936"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4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内数字化</a:t>
            </a:r>
            <a:endParaRPr lang="zh-CN" altLang="en-US" sz="14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5" name="虚尾箭头 9"/>
          <p:cNvSpPr/>
          <p:nvPr/>
        </p:nvSpPr>
        <p:spPr>
          <a:xfrm>
            <a:off x="2975335" y="2684786"/>
            <a:ext cx="2459804" cy="343017"/>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870" tIns="60936" rIns="121870" bIns="6093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6" name="椭圆 5"/>
          <p:cNvSpPr/>
          <p:nvPr/>
        </p:nvSpPr>
        <p:spPr>
          <a:xfrm>
            <a:off x="5685119" y="2403024"/>
            <a:ext cx="906427" cy="906546"/>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21870" tIns="60936" rIns="121870" bIns="60936"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4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外数字化</a:t>
            </a:r>
            <a:endParaRPr lang="zh-CN" altLang="en-US" sz="14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7" name="虚尾箭头 13"/>
          <p:cNvSpPr/>
          <p:nvPr/>
        </p:nvSpPr>
        <p:spPr>
          <a:xfrm>
            <a:off x="6841523" y="2684786"/>
            <a:ext cx="2232841" cy="343017"/>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870" tIns="60936" rIns="121870" bIns="6093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9" name="椭圆 8"/>
          <p:cNvSpPr/>
          <p:nvPr/>
        </p:nvSpPr>
        <p:spPr>
          <a:xfrm>
            <a:off x="9275562" y="2036717"/>
            <a:ext cx="1658604" cy="1658820"/>
          </a:xfrm>
          <a:prstGeom prst="ellipse">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21870" tIns="60936" rIns="121870" bIns="60936"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智慧药厂交付者</a:t>
            </a:r>
            <a:endParaRPr lang="zh-CN" altLang="en-US" sz="1600"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grpSp>
        <p:nvGrpSpPr>
          <p:cNvPr id="10" name="组合 9"/>
          <p:cNvGrpSpPr/>
          <p:nvPr/>
        </p:nvGrpSpPr>
        <p:grpSpPr>
          <a:xfrm>
            <a:off x="2569863" y="661542"/>
            <a:ext cx="122490" cy="1786835"/>
            <a:chOff x="1602873" y="1131590"/>
            <a:chExt cx="83023" cy="1210948"/>
          </a:xfrm>
          <a:solidFill>
            <a:schemeClr val="bg1">
              <a:lumMod val="85000"/>
            </a:schemeClr>
          </a:solidFill>
        </p:grpSpPr>
        <p:sp>
          <p:nvSpPr>
            <p:cNvPr id="24" name="椭圆 23"/>
            <p:cNvSpPr/>
            <p:nvPr/>
          </p:nvSpPr>
          <p:spPr>
            <a:xfrm>
              <a:off x="1602873" y="2259515"/>
              <a:ext cx="83023" cy="8302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50000"/>
                    <a:lumOff val="50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cxnSp>
          <p:nvCxnSpPr>
            <p:cNvPr id="25" name="直接连接符 24"/>
            <p:cNvCxnSpPr>
              <a:stCxn id="24" idx="0"/>
            </p:cNvCxnSpPr>
            <p:nvPr/>
          </p:nvCxnSpPr>
          <p:spPr>
            <a:xfrm flipV="1">
              <a:off x="1644384" y="1131590"/>
              <a:ext cx="0" cy="1127925"/>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8845247" y="696483"/>
            <a:ext cx="122490" cy="1716295"/>
            <a:chOff x="1602873" y="915566"/>
            <a:chExt cx="83023" cy="1163143"/>
          </a:xfrm>
        </p:grpSpPr>
        <p:sp>
          <p:nvSpPr>
            <p:cNvPr id="22" name="椭圆 21"/>
            <p:cNvSpPr/>
            <p:nvPr/>
          </p:nvSpPr>
          <p:spPr>
            <a:xfrm>
              <a:off x="1602873" y="1995686"/>
              <a:ext cx="83023" cy="83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50000"/>
                    <a:lumOff val="50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cxnSp>
          <p:nvCxnSpPr>
            <p:cNvPr id="23" name="直接连接符 22"/>
            <p:cNvCxnSpPr/>
            <p:nvPr/>
          </p:nvCxnSpPr>
          <p:spPr>
            <a:xfrm flipV="1">
              <a:off x="1644384" y="915566"/>
              <a:ext cx="0" cy="11279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688130" y="911182"/>
            <a:ext cx="3693005" cy="1526179"/>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latin typeface="Source Han Sans CN Heavy" panose="020B0200000000000000" charset="-122"/>
                <a:ea typeface="Source Han Sans CN Heavy" panose="020B0200000000000000" charset="-122"/>
              </a:rPr>
              <a:t>东富龙通过自身内部的数字化建设，更好的提高效率，提高交付能力，提供更好的产品和服务，为客户创造价值，真正实现成为智慧药厂交付者的愿景</a:t>
            </a:r>
            <a:endParaRPr lang="zh-CN" altLang="en-US" sz="1600" dirty="0">
              <a:latin typeface="Source Han Sans CN Heavy" panose="020B0200000000000000" charset="-122"/>
              <a:ea typeface="Source Han Sans CN Heavy" panose="020B0200000000000000" charset="-122"/>
            </a:endParaRPr>
          </a:p>
        </p:txBody>
      </p:sp>
      <p:sp>
        <p:nvSpPr>
          <p:cNvPr id="13" name="矩形 12"/>
          <p:cNvSpPr/>
          <p:nvPr/>
        </p:nvSpPr>
        <p:spPr>
          <a:xfrm>
            <a:off x="2702914" y="603269"/>
            <a:ext cx="1934520" cy="369324"/>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b="1" dirty="0">
                <a:solidFill>
                  <a:schemeClr val="tx1">
                    <a:lumMod val="75000"/>
                  </a:schemeClr>
                </a:solidFill>
                <a:latin typeface="Source Han Sans CN Heavy" panose="020B0200000000000000" charset="-122"/>
                <a:ea typeface="Source Han Sans CN Heavy" panose="020B0200000000000000" charset="-122"/>
                <a:cs typeface="+mn-ea"/>
              </a:rPr>
              <a:t>为东富龙自己</a:t>
            </a:r>
            <a:endParaRPr lang="zh-CN" altLang="en-US" b="1" dirty="0">
              <a:solidFill>
                <a:schemeClr val="tx1">
                  <a:lumMod val="75000"/>
                </a:schemeClr>
              </a:solidFill>
              <a:latin typeface="Source Han Sans CN Heavy" panose="020B0200000000000000" charset="-122"/>
              <a:ea typeface="Source Han Sans CN Heavy" panose="020B0200000000000000" charset="-122"/>
              <a:cs typeface="+mn-ea"/>
            </a:endParaRPr>
          </a:p>
        </p:txBody>
      </p:sp>
      <p:sp>
        <p:nvSpPr>
          <p:cNvPr id="14" name="矩形 13"/>
          <p:cNvSpPr/>
          <p:nvPr/>
        </p:nvSpPr>
        <p:spPr>
          <a:xfrm>
            <a:off x="9011983" y="696487"/>
            <a:ext cx="4105738" cy="1341065"/>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chemeClr val="bg2">
                    <a:lumMod val="10000"/>
                  </a:schemeClr>
                </a:solidFill>
                <a:latin typeface="Source Han Sans CN Heavy" panose="020B0200000000000000" charset="-122"/>
                <a:ea typeface="Source Han Sans CN Heavy" panose="020B0200000000000000" charset="-122"/>
                <a:cs typeface="+mn-ea"/>
              </a:rPr>
              <a:t>通过内数字化建设，先让东富龙自己变成智慧制药装备工厂，再通过外数字化建设，为客户提供产品和服务，为客户建设智慧药厂，实现东富龙成为智慧药厂交付者的愿景</a:t>
            </a:r>
            <a:endParaRPr lang="zh-CN" altLang="en-US" sz="1600" dirty="0">
              <a:solidFill>
                <a:schemeClr val="bg2">
                  <a:lumMod val="10000"/>
                </a:schemeClr>
              </a:solidFill>
              <a:latin typeface="Source Han Sans CN Heavy" panose="020B0200000000000000" charset="-122"/>
              <a:ea typeface="Source Han Sans CN Heavy" panose="020B0200000000000000" charset="-122"/>
              <a:cs typeface="+mn-ea"/>
            </a:endParaRPr>
          </a:p>
        </p:txBody>
      </p:sp>
      <p:sp>
        <p:nvSpPr>
          <p:cNvPr id="15" name="矩形 14"/>
          <p:cNvSpPr/>
          <p:nvPr/>
        </p:nvSpPr>
        <p:spPr>
          <a:xfrm>
            <a:off x="9195679" y="422400"/>
            <a:ext cx="1934520" cy="379648"/>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rPr>
              <a:t>东富龙愿景</a:t>
            </a:r>
            <a:endParaRPr lang="zh-CN" altLang="en-US"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grpSp>
        <p:nvGrpSpPr>
          <p:cNvPr id="16" name="组合 15"/>
          <p:cNvGrpSpPr/>
          <p:nvPr/>
        </p:nvGrpSpPr>
        <p:grpSpPr>
          <a:xfrm>
            <a:off x="5700426" y="3277994"/>
            <a:ext cx="122490" cy="1670320"/>
            <a:chOff x="5796760" y="3373688"/>
            <a:chExt cx="83023" cy="1131985"/>
          </a:xfrm>
        </p:grpSpPr>
        <p:sp>
          <p:nvSpPr>
            <p:cNvPr id="20" name="椭圆 19"/>
            <p:cNvSpPr/>
            <p:nvPr/>
          </p:nvSpPr>
          <p:spPr>
            <a:xfrm>
              <a:off x="5796760" y="3373688"/>
              <a:ext cx="83023" cy="83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50000"/>
                    <a:lumOff val="50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cxnSp>
          <p:nvCxnSpPr>
            <p:cNvPr id="21" name="直接连接符 20"/>
            <p:cNvCxnSpPr>
              <a:stCxn id="20" idx="4"/>
            </p:cNvCxnSpPr>
            <p:nvPr/>
          </p:nvCxnSpPr>
          <p:spPr>
            <a:xfrm>
              <a:off x="5838271" y="3456711"/>
              <a:ext cx="0" cy="104896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5911505" y="3669025"/>
            <a:ext cx="2299260" cy="1526179"/>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latin typeface="Source Han Sans CN Heavy" panose="020B0200000000000000" charset="-122"/>
                <a:ea typeface="Source Han Sans CN Heavy" panose="020B0200000000000000" charset="-122"/>
              </a:rPr>
              <a:t>东富龙为客户提供数字化的产品和服务，更好的服务客户，为客户创造价值</a:t>
            </a:r>
            <a:endParaRPr lang="zh-CN" altLang="en-US" sz="1600" dirty="0">
              <a:latin typeface="Source Han Sans CN Heavy" panose="020B0200000000000000" charset="-122"/>
              <a:ea typeface="Source Han Sans CN Heavy" panose="020B0200000000000000" charset="-122"/>
            </a:endParaRPr>
          </a:p>
        </p:txBody>
      </p:sp>
      <p:sp>
        <p:nvSpPr>
          <p:cNvPr id="18" name="矩形 17"/>
          <p:cNvSpPr/>
          <p:nvPr/>
        </p:nvSpPr>
        <p:spPr>
          <a:xfrm>
            <a:off x="5896454" y="3339074"/>
            <a:ext cx="1934520" cy="369324"/>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b="1" dirty="0">
                <a:solidFill>
                  <a:schemeClr val="tx1">
                    <a:lumMod val="75000"/>
                  </a:schemeClr>
                </a:solidFill>
                <a:latin typeface="Source Han Sans CN Heavy" panose="020B0200000000000000" charset="-122"/>
                <a:ea typeface="Source Han Sans CN Heavy" panose="020B0200000000000000" charset="-122"/>
                <a:cs typeface="+mn-ea"/>
              </a:rPr>
              <a:t>为东富龙客户</a:t>
            </a:r>
            <a:endParaRPr lang="zh-CN" altLang="en-US" b="1" dirty="0">
              <a:solidFill>
                <a:schemeClr val="tx1">
                  <a:lumMod val="75000"/>
                </a:schemeClr>
              </a:solidFill>
              <a:latin typeface="Source Han Sans CN Heavy" panose="020B0200000000000000" charset="-122"/>
              <a:ea typeface="Source Han Sans CN Heavy" panose="020B0200000000000000" charset="-122"/>
              <a:cs typeface="+mn-ea"/>
            </a:endParaRPr>
          </a:p>
        </p:txBody>
      </p:sp>
      <p:sp>
        <p:nvSpPr>
          <p:cNvPr id="19" name="文本框 23"/>
          <p:cNvSpPr txBox="1"/>
          <p:nvPr/>
        </p:nvSpPr>
        <p:spPr>
          <a:xfrm>
            <a:off x="57085" y="352538"/>
            <a:ext cx="3698259" cy="461665"/>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lvl="0">
              <a:defRPr/>
            </a:pPr>
            <a:r>
              <a:rPr lang="zh-CN" altLang="en-US" spc="0" dirty="0">
                <a:latin typeface="Source Han Sans CN Heavy" panose="020B0200000000000000" charset="-122"/>
                <a:ea typeface="Source Han Sans CN Heavy" panose="020B0200000000000000" charset="-122"/>
                <a:cs typeface="+mn-ea"/>
                <a:sym typeface="Arial" panose="020B0604020202020204" pitchFamily="34" charset="0"/>
              </a:rPr>
              <a:t>东富龙数字化愿景</a:t>
            </a:r>
            <a:endParaRPr lang="zh-CN" altLang="en-US" spc="0" dirty="0">
              <a:latin typeface="Source Han Sans CN Heavy" panose="020B0200000000000000" charset="-122"/>
              <a:ea typeface="Source Han Sans CN Heavy" panose="020B0200000000000000" charset="-122"/>
              <a:cs typeface="+mn-ea"/>
              <a:sym typeface="Arial" panose="020B0604020202020204" pitchFamily="34" charset="0"/>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332" t="5843" r="1981" b="3979"/>
          <a:stretch>
            <a:fillRect/>
          </a:stretch>
        </p:blipFill>
        <p:spPr bwMode="auto">
          <a:xfrm>
            <a:off x="1504335" y="389957"/>
            <a:ext cx="11071670" cy="477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p:cNvSpPr txBox="1"/>
          <p:nvPr/>
        </p:nvSpPr>
        <p:spPr>
          <a:xfrm>
            <a:off x="107315" y="382270"/>
            <a:ext cx="6169025"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sz="2800" dirty="0">
                <a:latin typeface="Source Han Sans CN Heavy" panose="020B0200000000000000" charset="-122"/>
                <a:ea typeface="Source Han Sans CN Heavy" panose="020B0200000000000000" charset="-122"/>
              </a:rPr>
              <a:t>东富龙数字化指导方针</a:t>
            </a:r>
            <a:endParaRPr lang="zh-CN" altLang="en-US" sz="2800" dirty="0">
              <a:latin typeface="Source Han Sans CN Heavy" panose="020B0200000000000000" charset="-122"/>
              <a:ea typeface="Source Han Sans CN Heavy" panose="020B0200000000000000" charset="-122"/>
            </a:endParaRPr>
          </a:p>
        </p:txBody>
      </p:sp>
      <p:graphicFrame>
        <p:nvGraphicFramePr>
          <p:cNvPr id="5" name="图示 4"/>
          <p:cNvGraphicFramePr/>
          <p:nvPr/>
        </p:nvGraphicFramePr>
        <p:xfrm>
          <a:off x="2772808" y="681530"/>
          <a:ext cx="9173388" cy="4613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71325" y="1045520"/>
            <a:ext cx="2296580" cy="521970"/>
            <a:chOff x="945067" y="4007203"/>
            <a:chExt cx="2996576" cy="680892"/>
          </a:xfrm>
        </p:grpSpPr>
        <p:sp>
          <p:nvSpPr>
            <p:cNvPr id="23" name="文本框 22"/>
            <p:cNvSpPr txBox="1"/>
            <p:nvPr>
              <p:custDataLst>
                <p:tags r:id="rId1"/>
              </p:custDataLst>
            </p:nvPr>
          </p:nvSpPr>
          <p:spPr>
            <a:xfrm>
              <a:off x="945067" y="4007203"/>
              <a:ext cx="2996576" cy="680892"/>
            </a:xfrm>
            <a:prstGeom prst="rect">
              <a:avLst/>
            </a:prstGeom>
            <a:noFill/>
          </p:spPr>
          <p:txBody>
            <a:bodyPr wrap="square" rtlCol="0">
              <a:spAutoFit/>
            </a:bodyPr>
            <a:lstStyle/>
            <a:p>
              <a:pPr lvl="0" algn="l">
                <a:buClrTx/>
                <a:buSzTx/>
                <a:buFontTx/>
              </a:pPr>
              <a:r>
                <a:rPr lang="en-US" altLang="zh-CN"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1.</a:t>
              </a:r>
              <a:r>
                <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公司介绍</a:t>
              </a:r>
              <a:endPar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endParaRPr>
            </a:p>
          </p:txBody>
        </p:sp>
        <p:cxnSp>
          <p:nvCxnSpPr>
            <p:cNvPr id="29" name="直接连接符 28"/>
            <p:cNvCxnSpPr/>
            <p:nvPr>
              <p:custDataLst>
                <p:tags r:id="rId2"/>
              </p:custDataLst>
            </p:nvPr>
          </p:nvCxnSpPr>
          <p:spPr>
            <a:xfrm>
              <a:off x="1060990" y="4652539"/>
              <a:ext cx="42490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5591715" y="2186489"/>
            <a:ext cx="5788660" cy="521970"/>
            <a:chOff x="926009" y="3983618"/>
            <a:chExt cx="7552572" cy="680892"/>
          </a:xfrm>
        </p:grpSpPr>
        <p:sp>
          <p:nvSpPr>
            <p:cNvPr id="73" name="文本框 72"/>
            <p:cNvSpPr txBox="1"/>
            <p:nvPr>
              <p:custDataLst>
                <p:tags r:id="rId3"/>
              </p:custDataLst>
            </p:nvPr>
          </p:nvSpPr>
          <p:spPr>
            <a:xfrm>
              <a:off x="926009" y="3983618"/>
              <a:ext cx="7552572" cy="680892"/>
            </a:xfrm>
            <a:prstGeom prst="rect">
              <a:avLst/>
            </a:prstGeom>
            <a:noFill/>
          </p:spPr>
          <p:txBody>
            <a:bodyPr wrap="square" rtlCol="0">
              <a:spAutoFit/>
            </a:bodyPr>
            <a:lstStyle/>
            <a:p>
              <a:pPr lvl="0" algn="l">
                <a:buClrTx/>
                <a:buSzTx/>
                <a:buFontTx/>
              </a:pPr>
              <a:r>
                <a:rPr lang="en-US" altLang="zh-CN" sz="2800" b="1" dirty="0">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2</a:t>
              </a:r>
              <a:r>
                <a:rPr lang="en-US" altLang="zh-CN"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a:t>
              </a:r>
              <a:r>
                <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全球化出海经营趋势</a:t>
              </a:r>
              <a:endPar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endParaRPr>
            </a:p>
          </p:txBody>
        </p:sp>
        <p:cxnSp>
          <p:nvCxnSpPr>
            <p:cNvPr id="77" name="直接连接符 76"/>
            <p:cNvCxnSpPr/>
            <p:nvPr>
              <p:custDataLst>
                <p:tags r:id="rId4"/>
              </p:custDataLst>
            </p:nvPr>
          </p:nvCxnSpPr>
          <p:spPr>
            <a:xfrm>
              <a:off x="1060991" y="4637302"/>
              <a:ext cx="42490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5"/>
            </p:custDataLst>
          </p:nvPr>
        </p:nvSpPr>
        <p:spPr>
          <a:xfrm>
            <a:off x="2583815" y="1085215"/>
            <a:ext cx="826135" cy="1568450"/>
          </a:xfrm>
          <a:prstGeom prst="rect">
            <a:avLst/>
          </a:prstGeom>
          <a:noFill/>
        </p:spPr>
        <p:txBody>
          <a:bodyPr wrap="square" rtlCol="0">
            <a:spAutoFit/>
          </a:bodyPr>
          <a:lstStyle/>
          <a:p>
            <a:pPr algn="l"/>
            <a:r>
              <a:rPr lang="zh-CN" altLang="en-US" sz="4800" b="1" dirty="0">
                <a:solidFill>
                  <a:schemeClr val="bg1"/>
                </a:solidFill>
                <a:latin typeface="Source Han Sans CN Bold" panose="020B0200000000000000" charset="-122"/>
                <a:ea typeface="Source Han Sans CN Bold" panose="020B0200000000000000" charset="-122"/>
                <a:cs typeface="MiSans Light" panose="00000400000000000000" charset="-122"/>
                <a:sym typeface="MiSans Bold" panose="00000800000000000000" charset="-122"/>
              </a:rPr>
              <a:t>目</a:t>
            </a:r>
            <a:endParaRPr lang="zh-CN" altLang="en-US" sz="4800" b="1" dirty="0">
              <a:solidFill>
                <a:schemeClr val="bg1"/>
              </a:solidFill>
              <a:latin typeface="Source Han Sans CN Bold" panose="020B0200000000000000" charset="-122"/>
              <a:ea typeface="Source Han Sans CN Bold" panose="020B0200000000000000" charset="-122"/>
              <a:cs typeface="MiSans Light" panose="00000400000000000000" charset="-122"/>
              <a:sym typeface="MiSans Bold" panose="00000800000000000000" charset="-122"/>
            </a:endParaRPr>
          </a:p>
          <a:p>
            <a:pPr algn="l"/>
            <a:r>
              <a:rPr lang="zh-CN" altLang="en-US" sz="4800" b="1" dirty="0">
                <a:solidFill>
                  <a:schemeClr val="bg1"/>
                </a:solidFill>
                <a:latin typeface="Source Han Sans CN Bold" panose="020B0200000000000000" charset="-122"/>
                <a:ea typeface="Source Han Sans CN Bold" panose="020B0200000000000000" charset="-122"/>
                <a:cs typeface="MiSans Light" panose="00000400000000000000" charset="-122"/>
                <a:sym typeface="MiSans Bold" panose="00000800000000000000" charset="-122"/>
              </a:rPr>
              <a:t>录</a:t>
            </a:r>
            <a:endParaRPr lang="zh-CN" altLang="en-US" sz="4800" b="1" dirty="0">
              <a:solidFill>
                <a:schemeClr val="bg1"/>
              </a:solidFill>
              <a:latin typeface="Source Han Sans CN Bold" panose="020B0200000000000000" charset="-122"/>
              <a:ea typeface="Source Han Sans CN Bold" panose="020B0200000000000000" charset="-122"/>
              <a:cs typeface="MiSans Light" panose="00000400000000000000" charset="-122"/>
              <a:sym typeface="MiSans Bold" panose="00000800000000000000" charset="-122"/>
            </a:endParaRPr>
          </a:p>
        </p:txBody>
      </p:sp>
      <p:grpSp>
        <p:nvGrpSpPr>
          <p:cNvPr id="9" name="组合 8"/>
          <p:cNvGrpSpPr/>
          <p:nvPr/>
        </p:nvGrpSpPr>
        <p:grpSpPr>
          <a:xfrm>
            <a:off x="8412769" y="3072412"/>
            <a:ext cx="5162550" cy="521970"/>
            <a:chOff x="982404" y="3965395"/>
            <a:chExt cx="3322342" cy="680892"/>
          </a:xfrm>
        </p:grpSpPr>
        <p:sp>
          <p:nvSpPr>
            <p:cNvPr id="10" name="文本框 9"/>
            <p:cNvSpPr txBox="1"/>
            <p:nvPr>
              <p:custDataLst>
                <p:tags r:id="rId6"/>
              </p:custDataLst>
            </p:nvPr>
          </p:nvSpPr>
          <p:spPr>
            <a:xfrm>
              <a:off x="982404" y="3965395"/>
              <a:ext cx="3322342" cy="680892"/>
            </a:xfrm>
            <a:prstGeom prst="rect">
              <a:avLst/>
            </a:prstGeom>
            <a:noFill/>
          </p:spPr>
          <p:txBody>
            <a:bodyPr wrap="square" rtlCol="0">
              <a:spAutoFit/>
            </a:bodyPr>
            <a:lstStyle/>
            <a:p>
              <a:pPr lvl="0" algn="l">
                <a:buClrTx/>
                <a:buSzTx/>
                <a:buFontTx/>
              </a:pPr>
              <a:r>
                <a:rPr lang="en-US" altLang="zh-CN" sz="2800" b="1" dirty="0">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3</a:t>
              </a:r>
              <a:r>
                <a:rPr lang="en-US" altLang="zh-CN"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a:t>
              </a:r>
              <a:r>
                <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rPr>
                <a:t>数字化助力全球化最佳实践</a:t>
              </a:r>
              <a:endParaRPr lang="zh-CN" altLang="en-US" sz="2800" b="1" dirty="0">
                <a:ln>
                  <a:noFill/>
                </a:ln>
                <a:solidFill>
                  <a:schemeClr val="bg1"/>
                </a:solidFill>
                <a:latin typeface="Source Han Sans CN Bold" panose="020B0200000000000000" charset="-122"/>
                <a:ea typeface="Source Han Sans CN Bold" panose="020B0200000000000000" charset="-122"/>
                <a:cs typeface="Source Han Sans CN Bold" panose="020B0200000000000000" charset="-122"/>
                <a:sym typeface="MiSans Bold" panose="00000800000000000000" charset="-122"/>
              </a:endParaRPr>
            </a:p>
          </p:txBody>
        </p:sp>
        <p:cxnSp>
          <p:nvCxnSpPr>
            <p:cNvPr id="13" name="直接连接符 12"/>
            <p:cNvCxnSpPr/>
            <p:nvPr>
              <p:custDataLst>
                <p:tags r:id="rId7"/>
              </p:custDataLst>
            </p:nvPr>
          </p:nvCxnSpPr>
          <p:spPr>
            <a:xfrm>
              <a:off x="1060991" y="4637302"/>
              <a:ext cx="42490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custDataLst>
      <p:tags r:id="rId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332" t="5843" r="1981" b="3979"/>
          <a:stretch>
            <a:fillRect/>
          </a:stretch>
        </p:blipFill>
        <p:spPr bwMode="auto">
          <a:xfrm>
            <a:off x="1294338" y="380733"/>
            <a:ext cx="11112160" cy="479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1438333" y="73045"/>
            <a:ext cx="11348483" cy="5575008"/>
            <a:chOff x="1545378" y="978231"/>
            <a:chExt cx="9013486" cy="5575008"/>
          </a:xfrm>
        </p:grpSpPr>
        <p:graphicFrame>
          <p:nvGraphicFramePr>
            <p:cNvPr id="23" name="图示 22"/>
            <p:cNvGraphicFramePr/>
            <p:nvPr/>
          </p:nvGraphicFramePr>
          <p:xfrm>
            <a:off x="1545378" y="978231"/>
            <a:ext cx="9013486" cy="5575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3"/>
            <p:cNvSpPr txBox="1">
              <a:spLocks noChangeArrowheads="1"/>
            </p:cNvSpPr>
            <p:nvPr/>
          </p:nvSpPr>
          <p:spPr bwMode="auto">
            <a:xfrm>
              <a:off x="1927989" y="3590357"/>
              <a:ext cx="47812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itchFamily="2" charset="-122"/>
                </a:defRPr>
              </a:lvl1pPr>
              <a:lvl2pPr marL="742950" indent="-285750" eaLnBrk="0" hangingPunct="0">
                <a:defRPr>
                  <a:solidFill>
                    <a:schemeClr val="tx1"/>
                  </a:solidFill>
                  <a:latin typeface="Calibri" panose="020F0502020204030204" pitchFamily="34" charset="0"/>
                  <a:ea typeface="宋体" pitchFamily="2" charset="-122"/>
                </a:defRPr>
              </a:lvl2pPr>
              <a:lvl3pPr marL="1143000" indent="-228600" eaLnBrk="0" hangingPunct="0">
                <a:defRPr>
                  <a:solidFill>
                    <a:schemeClr val="tx1"/>
                  </a:solidFill>
                  <a:latin typeface="Calibri" panose="020F0502020204030204" pitchFamily="34" charset="0"/>
                  <a:ea typeface="宋体" pitchFamily="2" charset="-122"/>
                </a:defRPr>
              </a:lvl3pPr>
              <a:lvl4pPr marL="1600200" indent="-228600" eaLnBrk="0" hangingPunct="0">
                <a:defRPr>
                  <a:solidFill>
                    <a:schemeClr val="tx1"/>
                  </a:solidFill>
                  <a:latin typeface="Calibri" panose="020F0502020204030204" pitchFamily="34" charset="0"/>
                  <a:ea typeface="宋体" pitchFamily="2" charset="-122"/>
                </a:defRPr>
              </a:lvl4pPr>
              <a:lvl5pPr marL="2057400" indent="-228600" eaLnBrk="0" hangingPunct="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en-US" altLang="zh-CN" sz="1395" b="1" dirty="0">
                  <a:solidFill>
                    <a:schemeClr val="bg1"/>
                  </a:solidFill>
                  <a:latin typeface="Source Han Sans CN Heavy" panose="020B0200000000000000" charset="-122"/>
                  <a:ea typeface="Source Han Sans CN Heavy" panose="020B0200000000000000" charset="-122"/>
                </a:rPr>
                <a:t>2006</a:t>
              </a:r>
              <a:endParaRPr lang="en-US" altLang="zh-CN" sz="1395" b="1" dirty="0">
                <a:solidFill>
                  <a:schemeClr val="bg1"/>
                </a:solidFill>
                <a:latin typeface="Source Han Sans CN Heavy" panose="020B0200000000000000" charset="-122"/>
                <a:ea typeface="Source Han Sans CN Heavy" panose="020B0200000000000000" charset="-122"/>
              </a:endParaRPr>
            </a:p>
          </p:txBody>
        </p:sp>
        <p:sp>
          <p:nvSpPr>
            <p:cNvPr id="25" name="TextBox 5"/>
            <p:cNvSpPr txBox="1">
              <a:spLocks noChangeArrowheads="1"/>
            </p:cNvSpPr>
            <p:nvPr/>
          </p:nvSpPr>
          <p:spPr bwMode="auto">
            <a:xfrm>
              <a:off x="2812759" y="3612071"/>
              <a:ext cx="498068"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2010</a:t>
              </a:r>
              <a:endParaRPr lang="en-US" altLang="zh-CN" sz="1395" dirty="0">
                <a:latin typeface="Source Han Sans CN Heavy" panose="020B0200000000000000" charset="-122"/>
                <a:ea typeface="Source Han Sans CN Heavy" panose="020B0200000000000000" charset="-122"/>
              </a:endParaRPr>
            </a:p>
          </p:txBody>
        </p:sp>
        <p:sp>
          <p:nvSpPr>
            <p:cNvPr id="26" name="TextBox 6"/>
            <p:cNvSpPr txBox="1">
              <a:spLocks noChangeArrowheads="1"/>
            </p:cNvSpPr>
            <p:nvPr/>
          </p:nvSpPr>
          <p:spPr bwMode="auto">
            <a:xfrm>
              <a:off x="4668511" y="3608504"/>
              <a:ext cx="498068"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2016</a:t>
              </a:r>
              <a:endParaRPr lang="en-US" altLang="zh-CN" sz="1395" dirty="0">
                <a:latin typeface="Source Han Sans CN Heavy" panose="020B0200000000000000" charset="-122"/>
                <a:ea typeface="Source Han Sans CN Heavy" panose="020B0200000000000000" charset="-122"/>
              </a:endParaRPr>
            </a:p>
          </p:txBody>
        </p:sp>
        <p:sp>
          <p:nvSpPr>
            <p:cNvPr id="27" name="TextBox 5"/>
            <p:cNvSpPr txBox="1">
              <a:spLocks noChangeArrowheads="1"/>
            </p:cNvSpPr>
            <p:nvPr/>
          </p:nvSpPr>
          <p:spPr bwMode="auto">
            <a:xfrm>
              <a:off x="3716526" y="3590357"/>
              <a:ext cx="498068"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2013</a:t>
              </a:r>
              <a:endParaRPr lang="en-US" altLang="zh-CN" sz="1395" dirty="0">
                <a:latin typeface="Source Han Sans CN Heavy" panose="020B0200000000000000" charset="-122"/>
                <a:ea typeface="Source Han Sans CN Heavy" panose="020B0200000000000000" charset="-122"/>
              </a:endParaRPr>
            </a:p>
          </p:txBody>
        </p:sp>
        <p:sp>
          <p:nvSpPr>
            <p:cNvPr id="28" name="TextBox 6"/>
            <p:cNvSpPr txBox="1">
              <a:spLocks noChangeArrowheads="1"/>
            </p:cNvSpPr>
            <p:nvPr/>
          </p:nvSpPr>
          <p:spPr bwMode="auto">
            <a:xfrm>
              <a:off x="5679437" y="3617461"/>
              <a:ext cx="498068"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2017</a:t>
              </a:r>
              <a:endParaRPr lang="en-US" altLang="zh-CN" sz="1395" dirty="0">
                <a:latin typeface="Source Han Sans CN Heavy" panose="020B0200000000000000" charset="-122"/>
                <a:ea typeface="Source Han Sans CN Heavy" panose="020B0200000000000000" charset="-122"/>
              </a:endParaRPr>
            </a:p>
          </p:txBody>
        </p:sp>
        <p:sp>
          <p:nvSpPr>
            <p:cNvPr id="29" name="TextBox 6"/>
            <p:cNvSpPr txBox="1">
              <a:spLocks noChangeArrowheads="1"/>
            </p:cNvSpPr>
            <p:nvPr/>
          </p:nvSpPr>
          <p:spPr bwMode="auto">
            <a:xfrm>
              <a:off x="6687546" y="3617461"/>
              <a:ext cx="498068"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2019</a:t>
              </a:r>
              <a:endParaRPr lang="en-US" altLang="zh-CN" sz="1395" dirty="0">
                <a:latin typeface="Source Han Sans CN Heavy" panose="020B0200000000000000" charset="-122"/>
                <a:ea typeface="Source Han Sans CN Heavy" panose="020B0200000000000000" charset="-122"/>
              </a:endParaRPr>
            </a:p>
          </p:txBody>
        </p:sp>
      </p:grpSp>
      <p:sp>
        <p:nvSpPr>
          <p:cNvPr id="5" name="文本框 9"/>
          <p:cNvSpPr txBox="1"/>
          <p:nvPr/>
        </p:nvSpPr>
        <p:spPr>
          <a:xfrm>
            <a:off x="568435" y="403587"/>
            <a:ext cx="3698259"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r>
              <a:rPr lang="zh-CN" altLang="en-US" sz="2800" dirty="0">
                <a:latin typeface="Source Han Sans CN Heavy" panose="020B0200000000000000" charset="-122"/>
                <a:ea typeface="Source Han Sans CN Heavy" panose="020B0200000000000000" charset="-122"/>
              </a:rPr>
              <a:t>信息化发展阶段</a:t>
            </a:r>
            <a:endParaRPr lang="zh-CN" altLang="en-US" sz="2800" dirty="0">
              <a:latin typeface="Source Han Sans CN Heavy" panose="020B0200000000000000" charset="-122"/>
              <a:ea typeface="Source Han Sans CN Heavy" panose="020B0200000000000000" charset="-122"/>
            </a:endParaRPr>
          </a:p>
        </p:txBody>
      </p:sp>
      <p:grpSp>
        <p:nvGrpSpPr>
          <p:cNvPr id="6" name="组合 5"/>
          <p:cNvGrpSpPr/>
          <p:nvPr/>
        </p:nvGrpSpPr>
        <p:grpSpPr>
          <a:xfrm>
            <a:off x="6188075" y="256540"/>
            <a:ext cx="1590675" cy="2230120"/>
            <a:chOff x="3344330" y="0"/>
            <a:chExt cx="1590893" cy="2230003"/>
          </a:xfrm>
        </p:grpSpPr>
        <p:sp>
          <p:nvSpPr>
            <p:cNvPr id="21" name="矩形 20"/>
            <p:cNvSpPr/>
            <p:nvPr/>
          </p:nvSpPr>
          <p:spPr>
            <a:xfrm>
              <a:off x="3344330" y="0"/>
              <a:ext cx="1590893" cy="22300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22" name="文本框 12"/>
            <p:cNvSpPr txBox="1"/>
            <p:nvPr/>
          </p:nvSpPr>
          <p:spPr>
            <a:xfrm>
              <a:off x="3344330" y="0"/>
              <a:ext cx="1590893" cy="22300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defPPr>
                <a:defRPr lang="zh-CN">
                  <a:solidFill>
                    <a:schemeClr val="tx1">
                      <a:hueOff val="0"/>
                      <a:satOff val="0"/>
                      <a:lumOff val="0"/>
                      <a:alphaOff val="0"/>
                    </a:schemeClr>
                  </a:solidFill>
                </a:defRPr>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a:spcBef>
                  <a:spcPct val="0"/>
                </a:spcBef>
                <a:defRPr/>
              </a:pPr>
              <a:r>
                <a:rPr lang="zh-CN" altLang="en-US"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rPr>
                <a:t>流程梳理和优化</a:t>
              </a: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spcBef>
                  <a:spcPct val="0"/>
                </a:spcBef>
                <a:defRPr/>
              </a:pPr>
              <a:r>
                <a:rPr lang="zh-CN" altLang="en-US"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rPr>
                <a:t>无纸化项目推进</a:t>
              </a: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lnSpc>
                  <a:spcPct val="130000"/>
                </a:lnSpc>
              </a:pPr>
              <a:endParaRPr lang="en-US" altLang="zh-CN" sz="1200" dirty="0">
                <a:solidFill>
                  <a:schemeClr val="bg2">
                    <a:lumMod val="10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lnSpc>
                  <a:spcPct val="130000"/>
                </a:lnSpc>
              </a:pPr>
              <a:r>
                <a:rPr lang="zh-CN" altLang="en-US" sz="1200" b="1" dirty="0">
                  <a:solidFill>
                    <a:srgbClr val="404040"/>
                  </a:solidFill>
                  <a:latin typeface="Source Han Sans CN Heavy" panose="020B0200000000000000" charset="-122"/>
                  <a:ea typeface="Source Han Sans CN Heavy" panose="020B0200000000000000" charset="-122"/>
                  <a:cs typeface="+mn-ea"/>
                  <a:sym typeface="Arial" panose="020B0604020202020204" pitchFamily="34" charset="0"/>
                </a:rPr>
                <a:t>项目管理平台搭建</a:t>
              </a:r>
              <a:endParaRPr lang="en-US" altLang="zh-CN" sz="1200" b="1" dirty="0">
                <a:solidFill>
                  <a:srgbClr val="404040"/>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lnSpc>
                  <a:spcPct val="130000"/>
                </a:lnSpc>
              </a:pPr>
              <a:r>
                <a:rPr lang="zh-CN" altLang="en-US" sz="1200" b="1" dirty="0">
                  <a:solidFill>
                    <a:schemeClr val="bg2">
                      <a:lumMod val="10000"/>
                    </a:schemeClr>
                  </a:solidFill>
                  <a:latin typeface="Source Han Sans CN Heavy" panose="020B0200000000000000" charset="-122"/>
                  <a:ea typeface="Source Han Sans CN Heavy" panose="020B0200000000000000" charset="-122"/>
                  <a:cs typeface="+mn-ea"/>
                  <a:sym typeface="Arial" panose="020B0604020202020204" pitchFamily="34" charset="0"/>
                </a:rPr>
                <a:t>鼎捷报表平台建立</a:t>
              </a:r>
              <a:endParaRPr lang="en-US" altLang="zh-CN" sz="1200" b="1" dirty="0">
                <a:solidFill>
                  <a:srgbClr val="404040"/>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lnSpc>
                  <a:spcPct val="130000"/>
                </a:lnSpc>
              </a:pPr>
              <a:r>
                <a:rPr lang="zh-CN" altLang="en-US" sz="1200" b="1" dirty="0">
                  <a:solidFill>
                    <a:srgbClr val="404040"/>
                  </a:solidFill>
                  <a:latin typeface="Source Han Sans CN Heavy" panose="020B0200000000000000" charset="-122"/>
                  <a:ea typeface="Source Han Sans CN Heavy" panose="020B0200000000000000" charset="-122"/>
                  <a:cs typeface="+mn-ea"/>
                  <a:sym typeface="Arial" panose="020B0604020202020204" pitchFamily="34" charset="0"/>
                </a:rPr>
                <a:t>去库存降呆滞降成本</a:t>
              </a: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a:p>
              <a:pPr algn="ctr">
                <a:spcBef>
                  <a:spcPct val="0"/>
                </a:spcBef>
                <a:defRPr/>
              </a:pPr>
              <a:endParaRPr lang="zh-CN" altLang="en-US" sz="1200" b="1" dirty="0">
                <a:solidFill>
                  <a:schemeClr val="tx1">
                    <a:lumMod val="7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grpSp>
      <p:grpSp>
        <p:nvGrpSpPr>
          <p:cNvPr id="7" name="组合 6"/>
          <p:cNvGrpSpPr/>
          <p:nvPr/>
        </p:nvGrpSpPr>
        <p:grpSpPr>
          <a:xfrm>
            <a:off x="7296816" y="3428803"/>
            <a:ext cx="1854536" cy="2230003"/>
            <a:chOff x="3318478" y="3297371"/>
            <a:chExt cx="1854536" cy="2230003"/>
          </a:xfrm>
        </p:grpSpPr>
        <p:sp>
          <p:nvSpPr>
            <p:cNvPr id="19" name="矩形 18"/>
            <p:cNvSpPr/>
            <p:nvPr/>
          </p:nvSpPr>
          <p:spPr>
            <a:xfrm>
              <a:off x="3318478" y="3297371"/>
              <a:ext cx="1854536" cy="22300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20" name="文本框 15"/>
            <p:cNvSpPr txBox="1"/>
            <p:nvPr/>
          </p:nvSpPr>
          <p:spPr>
            <a:xfrm>
              <a:off x="3318478" y="3297371"/>
              <a:ext cx="1854536" cy="22300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defPPr>
                <a:defRPr lang="zh-CN">
                  <a:solidFill>
                    <a:schemeClr val="tx1">
                      <a:hueOff val="0"/>
                      <a:satOff val="0"/>
                      <a:lumOff val="0"/>
                      <a:alphaOff val="0"/>
                    </a:schemeClr>
                  </a:solidFill>
                </a:defRPr>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533400">
                <a:lnSpc>
                  <a:spcPct val="90000"/>
                </a:lnSpc>
                <a:spcBef>
                  <a:spcPct val="0"/>
                </a:spcBef>
                <a:spcAft>
                  <a:spcPct val="35000"/>
                </a:spcAft>
              </a:pPr>
              <a:r>
                <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rPr>
                <a:t>ERP</a:t>
              </a:r>
              <a:r>
                <a:rPr lang="zh-CN" altLang="en-US" sz="1200" b="1" kern="1200" dirty="0">
                  <a:latin typeface="Source Han Sans CN Heavy" panose="020B0200000000000000" charset="-122"/>
                  <a:ea typeface="Source Han Sans CN Heavy" panose="020B0200000000000000" charset="-122"/>
                  <a:cs typeface="Source Han Sans CN Heavy" panose="020B0200000000000000" charset="-122"/>
                </a:rPr>
                <a:t>管理之年</a:t>
              </a: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引入</a:t>
              </a: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IPD</a:t>
              </a: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a:t>
              </a: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LTC</a:t>
              </a: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及</a:t>
              </a: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TRIZ</a:t>
              </a:r>
              <a:endParaRPr lang="en-US" altLang="zh-CN" sz="1200" b="1"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搭建服务远程运维平台</a:t>
              </a:r>
              <a:endParaRPr lang="en-US" altLang="zh-CN" sz="1200" b="1"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algn="ctr" defTabSz="533400">
                <a:lnSpc>
                  <a:spcPct val="90000"/>
                </a:lnSpc>
                <a:spcBef>
                  <a:spcPct val="0"/>
                </a:spcBef>
                <a:spcAft>
                  <a:spcPct val="35000"/>
                </a:spcAft>
              </a:pP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E-Learning</a:t>
              </a: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平台</a:t>
              </a: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p:txBody>
        </p:sp>
      </p:grpSp>
      <p:sp>
        <p:nvSpPr>
          <p:cNvPr id="9" name="椭圆 8"/>
          <p:cNvSpPr/>
          <p:nvPr/>
        </p:nvSpPr>
        <p:spPr>
          <a:xfrm>
            <a:off x="9208253" y="2616992"/>
            <a:ext cx="557500" cy="557500"/>
          </a:xfrm>
          <a:prstGeom prst="ellipse">
            <a:avLst/>
          </a:pr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10" name="椭圆 9"/>
          <p:cNvSpPr/>
          <p:nvPr/>
        </p:nvSpPr>
        <p:spPr>
          <a:xfrm>
            <a:off x="10673084" y="2625949"/>
            <a:ext cx="557500" cy="557500"/>
          </a:xfrm>
          <a:prstGeom prst="ellipse">
            <a:avLst/>
          </a:prstGeom>
          <a:solidFill>
            <a:srgbClr val="C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11" name="TextBox 6"/>
          <p:cNvSpPr txBox="1">
            <a:spLocks noChangeArrowheads="1"/>
          </p:cNvSpPr>
          <p:nvPr/>
        </p:nvSpPr>
        <p:spPr bwMode="auto">
          <a:xfrm>
            <a:off x="9173455" y="2751603"/>
            <a:ext cx="62709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2020</a:t>
            </a:r>
            <a:endParaRPr lang="en-US" altLang="zh-CN" sz="1395" dirty="0">
              <a:latin typeface="Source Han Sans CN Heavy" panose="020B0200000000000000" charset="-122"/>
              <a:ea typeface="Source Han Sans CN Heavy" panose="020B0200000000000000" charset="-122"/>
            </a:endParaRPr>
          </a:p>
        </p:txBody>
      </p:sp>
      <p:sp>
        <p:nvSpPr>
          <p:cNvPr id="12" name="TextBox 6"/>
          <p:cNvSpPr txBox="1">
            <a:spLocks noChangeArrowheads="1"/>
          </p:cNvSpPr>
          <p:nvPr/>
        </p:nvSpPr>
        <p:spPr bwMode="auto">
          <a:xfrm>
            <a:off x="10662377" y="2751035"/>
            <a:ext cx="62709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14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n-US" altLang="zh-CN" sz="1395" dirty="0">
                <a:latin typeface="Source Han Sans CN Heavy" panose="020B0200000000000000" charset="-122"/>
                <a:ea typeface="Source Han Sans CN Heavy" panose="020B0200000000000000" charset="-122"/>
              </a:rPr>
              <a:t>2021</a:t>
            </a:r>
            <a:endParaRPr lang="en-US" altLang="zh-CN" sz="1395" dirty="0">
              <a:latin typeface="Source Han Sans CN Heavy" panose="020B0200000000000000" charset="-122"/>
              <a:ea typeface="Source Han Sans CN Heavy" panose="020B0200000000000000" charset="-122"/>
            </a:endParaRPr>
          </a:p>
        </p:txBody>
      </p:sp>
      <p:grpSp>
        <p:nvGrpSpPr>
          <p:cNvPr id="13" name="组合 12"/>
          <p:cNvGrpSpPr/>
          <p:nvPr/>
        </p:nvGrpSpPr>
        <p:grpSpPr>
          <a:xfrm>
            <a:off x="8705060" y="230694"/>
            <a:ext cx="1590893" cy="2230003"/>
            <a:chOff x="3344330" y="0"/>
            <a:chExt cx="1590893" cy="2230003"/>
          </a:xfrm>
        </p:grpSpPr>
        <p:sp>
          <p:nvSpPr>
            <p:cNvPr id="17" name="矩形 16"/>
            <p:cNvSpPr/>
            <p:nvPr/>
          </p:nvSpPr>
          <p:spPr>
            <a:xfrm>
              <a:off x="3344330" y="0"/>
              <a:ext cx="1590893" cy="22300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18" name="文本框 24"/>
            <p:cNvSpPr txBox="1"/>
            <p:nvPr/>
          </p:nvSpPr>
          <p:spPr>
            <a:xfrm>
              <a:off x="3344330" y="0"/>
              <a:ext cx="1590893" cy="22300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defPPr>
                <a:defRPr lang="zh-CN">
                  <a:solidFill>
                    <a:schemeClr val="tx1">
                      <a:hueOff val="0"/>
                      <a:satOff val="0"/>
                      <a:lumOff val="0"/>
                      <a:alphaOff val="0"/>
                    </a:schemeClr>
                  </a:solidFill>
                </a:defRPr>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a:spcBef>
                  <a:spcPct val="0"/>
                </a:spcBef>
                <a:defRPr/>
              </a:pPr>
              <a:r>
                <a:rPr lang="zh-CN" altLang="en-US"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集团</a:t>
              </a:r>
              <a:r>
                <a:rPr lang="en-US" altLang="zh-CN"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PLM</a:t>
              </a:r>
              <a:r>
                <a:rPr lang="zh-CN" altLang="en-US"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实施</a:t>
              </a: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a:p>
              <a:pPr algn="ctr">
                <a:spcBef>
                  <a:spcPct val="0"/>
                </a:spcBef>
                <a:defRPr/>
              </a:pPr>
              <a:r>
                <a:rPr lang="zh-CN" altLang="en-US"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研发设计、在线模拟仿真、虚拟调试</a:t>
              </a: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a:p>
              <a:pPr algn="ctr">
                <a:spcBef>
                  <a:spcPct val="0"/>
                </a:spcBef>
                <a:defRPr/>
              </a:pPr>
              <a:endParaRPr lang="en-US" altLang="zh-CN" sz="1200" b="1" dirty="0">
                <a:solidFill>
                  <a:schemeClr val="tx1">
                    <a:lumMod val="75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a:p>
              <a:pPr algn="ctr">
                <a:lnSpc>
                  <a:spcPct val="130000"/>
                </a:lnSpc>
              </a:pPr>
              <a:r>
                <a:rPr lang="zh-CN" altLang="en-US" sz="1200" b="1" dirty="0">
                  <a:solidFill>
                    <a:schemeClr val="bg2">
                      <a:lumMod val="10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引入</a:t>
              </a:r>
              <a:r>
                <a:rPr lang="en-US" altLang="zh-CN" sz="1200" b="1" dirty="0">
                  <a:solidFill>
                    <a:schemeClr val="bg2">
                      <a:lumMod val="10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BI</a:t>
              </a:r>
              <a:endParaRPr lang="en-US" altLang="zh-CN" sz="1200" b="1" dirty="0">
                <a:solidFill>
                  <a:schemeClr val="bg2">
                    <a:lumMod val="10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a:p>
              <a:pPr algn="ctr">
                <a:lnSpc>
                  <a:spcPct val="130000"/>
                </a:lnSpc>
              </a:pPr>
              <a:endParaRPr lang="en-US" altLang="zh-CN" sz="1200" b="1" dirty="0">
                <a:solidFill>
                  <a:schemeClr val="bg2">
                    <a:lumMod val="10000"/>
                  </a:schemeClr>
                </a:solidFill>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p:txBody>
        </p:sp>
      </p:grpSp>
      <p:grpSp>
        <p:nvGrpSpPr>
          <p:cNvPr id="14" name="组合 13"/>
          <p:cNvGrpSpPr/>
          <p:nvPr/>
        </p:nvGrpSpPr>
        <p:grpSpPr>
          <a:xfrm>
            <a:off x="9954291" y="3369811"/>
            <a:ext cx="2109890" cy="2288995"/>
            <a:chOff x="3318478" y="3238379"/>
            <a:chExt cx="2109890" cy="2288995"/>
          </a:xfrm>
        </p:grpSpPr>
        <p:sp>
          <p:nvSpPr>
            <p:cNvPr id="15" name="矩形 14"/>
            <p:cNvSpPr/>
            <p:nvPr/>
          </p:nvSpPr>
          <p:spPr>
            <a:xfrm>
              <a:off x="3318478" y="3297371"/>
              <a:ext cx="1854536" cy="22300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CN" altLang="en-US">
                <a:latin typeface="Source Han Sans CN Heavy" panose="020B0200000000000000" charset="-122"/>
                <a:ea typeface="Source Han Sans CN Heavy" panose="020B0200000000000000" charset="-122"/>
              </a:endParaRPr>
            </a:p>
          </p:txBody>
        </p:sp>
        <p:sp>
          <p:nvSpPr>
            <p:cNvPr id="16" name="文本框 27"/>
            <p:cNvSpPr txBox="1"/>
            <p:nvPr/>
          </p:nvSpPr>
          <p:spPr>
            <a:xfrm>
              <a:off x="3318478" y="3238379"/>
              <a:ext cx="2109890" cy="22300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defPPr>
                <a:defRPr lang="zh-CN">
                  <a:solidFill>
                    <a:schemeClr val="tx1">
                      <a:hueOff val="0"/>
                      <a:satOff val="0"/>
                      <a:lumOff val="0"/>
                      <a:alphaOff val="0"/>
                    </a:schemeClr>
                  </a:solidFill>
                </a:defRPr>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533400">
                <a:lnSpc>
                  <a:spcPct val="90000"/>
                </a:lnSpc>
                <a:spcBef>
                  <a:spcPct val="0"/>
                </a:spcBef>
                <a:spcAft>
                  <a:spcPct val="35000"/>
                </a:spcAft>
              </a:pPr>
              <a:r>
                <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rPr>
                <a:t>CRM</a:t>
              </a:r>
              <a:r>
                <a:rPr lang="zh-CN" altLang="en-US" sz="1200" b="1" kern="1200" dirty="0">
                  <a:latin typeface="Source Han Sans CN Heavy" panose="020B0200000000000000" charset="-122"/>
                  <a:ea typeface="Source Han Sans CN Heavy" panose="020B0200000000000000" charset="-122"/>
                  <a:cs typeface="Source Han Sans CN Heavy" panose="020B0200000000000000" charset="-122"/>
                </a:rPr>
                <a:t>升级</a:t>
              </a: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引入鼎捷</a:t>
              </a: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SRM</a:t>
              </a: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a:t>
              </a:r>
              <a:r>
                <a:rPr lang="en-US" altLang="zh-CN" sz="1200" b="1" dirty="0">
                  <a:latin typeface="Source Han Sans CN Heavy" panose="020B0200000000000000" charset="-122"/>
                  <a:ea typeface="Source Han Sans CN Heavy" panose="020B0200000000000000" charset="-122"/>
                  <a:cs typeface="Source Han Sans CN Heavy" panose="020B0200000000000000" charset="-122"/>
                </a:rPr>
                <a:t>WMS</a:t>
              </a: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、机床设备管理软件</a:t>
              </a:r>
              <a:endParaRPr lang="en-US" altLang="zh-CN" sz="1200" b="1"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a:p>
              <a:pPr algn="ctr" defTabSz="533400">
                <a:lnSpc>
                  <a:spcPct val="90000"/>
                </a:lnSpc>
                <a:spcBef>
                  <a:spcPct val="0"/>
                </a:spcBef>
                <a:spcAft>
                  <a:spcPct val="35000"/>
                </a:spcAft>
              </a:pP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人力资源平台</a:t>
              </a:r>
              <a:endParaRPr lang="en-US" altLang="zh-CN" sz="1200" b="1" dirty="0">
                <a:latin typeface="Source Han Sans CN Heavy" panose="020B0200000000000000" charset="-122"/>
                <a:ea typeface="Source Han Sans CN Heavy" panose="020B0200000000000000" charset="-122"/>
                <a:cs typeface="Source Han Sans CN Heavy" panose="020B0200000000000000" charset="-122"/>
              </a:endParaRPr>
            </a:p>
            <a:p>
              <a:pPr algn="ctr" defTabSz="533400">
                <a:lnSpc>
                  <a:spcPct val="90000"/>
                </a:lnSpc>
                <a:spcBef>
                  <a:spcPct val="0"/>
                </a:spcBef>
                <a:spcAft>
                  <a:spcPct val="35000"/>
                </a:spcAft>
              </a:pPr>
              <a:endParaRPr lang="en-US" altLang="zh-CN" sz="1200" b="1" dirty="0">
                <a:latin typeface="Source Han Sans CN Heavy" panose="020B0200000000000000" charset="-122"/>
                <a:ea typeface="Source Han Sans CN Heavy" panose="020B0200000000000000" charset="-122"/>
                <a:cs typeface="Source Han Sans CN Heavy" panose="020B0200000000000000" charset="-122"/>
              </a:endParaRPr>
            </a:p>
            <a:p>
              <a:pPr algn="ctr" defTabSz="533400">
                <a:lnSpc>
                  <a:spcPct val="90000"/>
                </a:lnSpc>
                <a:spcBef>
                  <a:spcPct val="0"/>
                </a:spcBef>
                <a:spcAft>
                  <a:spcPct val="35000"/>
                </a:spcAft>
              </a:pPr>
              <a:r>
                <a:rPr lang="zh-CN" altLang="en-US" sz="1200" b="1" dirty="0">
                  <a:latin typeface="Source Han Sans CN Heavy" panose="020B0200000000000000" charset="-122"/>
                  <a:ea typeface="Source Han Sans CN Heavy" panose="020B0200000000000000" charset="-122"/>
                  <a:cs typeface="Source Han Sans CN Heavy" panose="020B0200000000000000" charset="-122"/>
                </a:rPr>
                <a:t>数字孪生</a:t>
              </a:r>
              <a:endParaRPr lang="en-US" altLang="zh-CN" sz="1100" dirty="0">
                <a:latin typeface="Source Han Sans CN Heavy" panose="020B0200000000000000" charset="-122"/>
                <a:ea typeface="Source Han Sans CN Heavy" panose="020B0200000000000000" charset="-122"/>
                <a:cs typeface="Source Han Sans CN Heavy" panose="020B0200000000000000" charset="-122"/>
              </a:endParaRPr>
            </a:p>
            <a:p>
              <a:pPr lvl="0" algn="ctr" defTabSz="533400">
                <a:lnSpc>
                  <a:spcPct val="90000"/>
                </a:lnSpc>
                <a:spcBef>
                  <a:spcPct val="0"/>
                </a:spcBef>
                <a:spcAft>
                  <a:spcPct val="35000"/>
                </a:spcAft>
              </a:pPr>
              <a:endParaRPr lang="en-US" altLang="zh-CN" sz="1200" b="1" kern="1200" dirty="0">
                <a:latin typeface="Source Han Sans CN Heavy" panose="020B0200000000000000" charset="-122"/>
                <a:ea typeface="Source Han Sans CN Heavy" panose="020B0200000000000000" charset="-122"/>
                <a:cs typeface="Source Han Sans CN Heavy" panose="020B0200000000000000" charset="-122"/>
              </a:endParaRPr>
            </a:p>
          </p:txBody>
        </p:sp>
      </p:grpSp>
    </p:spTree>
    <p:custDataLst>
      <p:tags r:id="rId9"/>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ogo"/>
          <p:cNvPicPr>
            <a:picLocks noChangeAspect="1"/>
          </p:cNvPicPr>
          <p:nvPr>
            <p:custDataLst>
              <p:tags r:id="rId1"/>
            </p:custDataLst>
          </p:nvPr>
        </p:nvPicPr>
        <p:blipFill>
          <a:blip r:embed="rId2"/>
          <a:stretch>
            <a:fillRect/>
          </a:stretch>
        </p:blipFill>
        <p:spPr>
          <a:xfrm>
            <a:off x="5902960" y="276592"/>
            <a:ext cx="1903730" cy="415290"/>
          </a:xfrm>
          <a:prstGeom prst="rect">
            <a:avLst/>
          </a:prstGeom>
        </p:spPr>
      </p:pic>
      <p:pic>
        <p:nvPicPr>
          <p:cNvPr id="8" name="图片 7"/>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3" name="文本框 5"/>
          <p:cNvSpPr txBox="1"/>
          <p:nvPr/>
        </p:nvSpPr>
        <p:spPr>
          <a:xfrm>
            <a:off x="-233868" y="400752"/>
            <a:ext cx="4206395" cy="39878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lvl="0" algn="ctr">
              <a:defRPr/>
            </a:pPr>
            <a:r>
              <a:rPr lang="zh-CN" altLang="en-US" sz="2000" spc="0" dirty="0">
                <a:latin typeface="Source Han Sans CN Heavy" panose="020B0200000000000000" charset="-122"/>
                <a:ea typeface="Source Han Sans CN Heavy" panose="020B0200000000000000" charset="-122"/>
                <a:cs typeface="+mn-ea"/>
                <a:sym typeface="Arial" panose="020B0604020202020204" pitchFamily="34" charset="0"/>
              </a:rPr>
              <a:t>东富龙数字化制造的价值体现</a:t>
            </a:r>
            <a:endParaRPr lang="zh-CN" altLang="en-US" sz="2000" spc="0"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5" name="Flowchart: Magnetic Disk 43"/>
          <p:cNvSpPr/>
          <p:nvPr/>
        </p:nvSpPr>
        <p:spPr bwMode="auto">
          <a:xfrm>
            <a:off x="7941008" y="3537557"/>
            <a:ext cx="1281645" cy="540060"/>
          </a:xfrm>
          <a:prstGeom prst="flowChartMagneticDisk">
            <a:avLst/>
          </a:prstGeom>
          <a:solidFill>
            <a:schemeClr val="bg1"/>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rPr>
              <a:t>信息互通</a:t>
            </a:r>
            <a:endPar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6" name="Rectangle 5"/>
          <p:cNvSpPr/>
          <p:nvPr/>
        </p:nvSpPr>
        <p:spPr bwMode="auto">
          <a:xfrm>
            <a:off x="2481772" y="1584511"/>
            <a:ext cx="1655798" cy="3364780"/>
          </a:xfrm>
          <a:prstGeom prst="rect">
            <a:avLst/>
          </a:prstGeom>
          <a:solidFill>
            <a:srgbClr val="00B0F0"/>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产品</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数字化</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7" name="Rectangle 16"/>
          <p:cNvSpPr/>
          <p:nvPr/>
        </p:nvSpPr>
        <p:spPr bwMode="auto">
          <a:xfrm>
            <a:off x="5934402" y="1435110"/>
            <a:ext cx="1736893" cy="3514886"/>
          </a:xfrm>
          <a:prstGeom prst="rect">
            <a:avLst/>
          </a:prstGeom>
          <a:solidFill>
            <a:srgbClr val="00B0F0"/>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生产</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数字化</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9" name="Rectangle 20"/>
          <p:cNvSpPr/>
          <p:nvPr/>
        </p:nvSpPr>
        <p:spPr bwMode="auto">
          <a:xfrm>
            <a:off x="9445444" y="1514093"/>
            <a:ext cx="1623948" cy="3385730"/>
          </a:xfrm>
          <a:prstGeom prst="rect">
            <a:avLst/>
          </a:prstGeom>
          <a:solidFill>
            <a:srgbClr val="00B0F0"/>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运维</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r>
              <a:rPr lang="zh-CN" alt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数字化</a:t>
            </a: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altLang="zh-CN"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lnSpc>
                <a:spcPct val="110000"/>
              </a:lnSpc>
              <a:spcBef>
                <a:spcPct val="0"/>
              </a:spcBef>
              <a:buFont typeface="Wingdings" panose="05000000000000000000" charset="0"/>
              <a:buNone/>
            </a:pPr>
            <a:endParaRPr lang="en-US" sz="20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0" name="Rectangle 21"/>
          <p:cNvSpPr/>
          <p:nvPr/>
        </p:nvSpPr>
        <p:spPr bwMode="auto">
          <a:xfrm>
            <a:off x="1932790" y="4840941"/>
            <a:ext cx="9901348" cy="348611"/>
          </a:xfrm>
          <a:prstGeom prst="rect">
            <a:avLst/>
          </a:prstGeom>
          <a:solidFill>
            <a:srgbClr val="FFC000"/>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时间 </a:t>
            </a:r>
            <a:r>
              <a:rPr lang="en-US" altLang="zh-CN"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 </a:t>
            </a: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柔性 </a:t>
            </a:r>
            <a:r>
              <a:rPr lang="en-US" altLang="zh-CN"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a:t>
            </a: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 质量 </a:t>
            </a:r>
            <a:r>
              <a:rPr lang="en-US" altLang="zh-CN"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a:t>
            </a:r>
            <a:r>
              <a:rPr lang="zh-CN" alt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 效率</a:t>
            </a:r>
            <a:endParaRPr lang="en-US" b="1"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11" name="Circular Arrow 22"/>
          <p:cNvSpPr/>
          <p:nvPr/>
        </p:nvSpPr>
        <p:spPr bwMode="auto">
          <a:xfrm>
            <a:off x="4374531" y="1641293"/>
            <a:ext cx="1295400" cy="1219200"/>
          </a:xfrm>
          <a:prstGeom prst="circularArrow">
            <a:avLst>
              <a:gd name="adj1" fmla="val 12500"/>
              <a:gd name="adj2" fmla="val 1142319"/>
              <a:gd name="adj3" fmla="val 20457681"/>
              <a:gd name="adj4" fmla="val 1110892"/>
              <a:gd name="adj5" fmla="val 12500"/>
            </a:avLst>
          </a:prstGeom>
          <a:solidFill>
            <a:srgbClr val="D2D741"/>
          </a:solidFill>
          <a:ln w="9525" algn="ctr">
            <a:noFill/>
            <a:miter lim="800000"/>
          </a:ln>
          <a:effectLst/>
        </p:spPr>
        <p:txBody>
          <a:bodyPr lIns="108000" tIns="54000" rIns="108000" bIns="54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tx1"/>
                </a:solidFill>
                <a:latin typeface="Source Han Sans CN Heavy" panose="020B0200000000000000" charset="-122"/>
                <a:ea typeface="Source Han Sans CN Heavy" panose="020B0200000000000000" charset="-122"/>
              </a:rPr>
              <a:t>柔性</a:t>
            </a:r>
            <a:endParaRPr lang="zh-CN" altLang="en-US" dirty="0">
              <a:solidFill>
                <a:schemeClr val="tx1"/>
              </a:solidFill>
              <a:latin typeface="Source Han Sans CN Heavy" panose="020B0200000000000000" charset="-122"/>
              <a:ea typeface="Source Han Sans CN Heavy" panose="020B0200000000000000" charset="-122"/>
            </a:endParaRPr>
          </a:p>
        </p:txBody>
      </p:sp>
      <p:sp>
        <p:nvSpPr>
          <p:cNvPr id="12" name="Circular Arrow 23"/>
          <p:cNvSpPr/>
          <p:nvPr/>
        </p:nvSpPr>
        <p:spPr bwMode="auto">
          <a:xfrm>
            <a:off x="7870292" y="1514093"/>
            <a:ext cx="1295400" cy="1219200"/>
          </a:xfrm>
          <a:prstGeom prst="circularArrow">
            <a:avLst>
              <a:gd name="adj1" fmla="val 12500"/>
              <a:gd name="adj2" fmla="val 1142319"/>
              <a:gd name="adj3" fmla="val 20457681"/>
              <a:gd name="adj4" fmla="val 1110892"/>
              <a:gd name="adj5" fmla="val 12500"/>
            </a:avLst>
          </a:prstGeom>
          <a:solidFill>
            <a:srgbClr val="D2D741"/>
          </a:solidFill>
          <a:ln w="9525" algn="ctr">
            <a:noFill/>
            <a:miter lim="800000"/>
          </a:ln>
          <a:effectLst/>
        </p:spPr>
        <p:txBody>
          <a:bodyPr lIns="108000" tIns="54000" rIns="108000" bIns="54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tx1"/>
                </a:solidFill>
                <a:latin typeface="Source Han Sans CN Heavy" panose="020B0200000000000000" charset="-122"/>
                <a:ea typeface="Source Han Sans CN Heavy" panose="020B0200000000000000" charset="-122"/>
              </a:rPr>
              <a:t>效率</a:t>
            </a:r>
            <a:endParaRPr lang="zh-CN" altLang="en-US" dirty="0">
              <a:solidFill>
                <a:schemeClr val="tx1"/>
              </a:solidFill>
              <a:latin typeface="Source Han Sans CN Heavy" panose="020B0200000000000000" charset="-122"/>
              <a:ea typeface="Source Han Sans CN Heavy" panose="020B0200000000000000" charset="-122"/>
            </a:endParaRPr>
          </a:p>
        </p:txBody>
      </p:sp>
      <p:sp>
        <p:nvSpPr>
          <p:cNvPr id="13" name="Flowchart: Magnetic Disk 8"/>
          <p:cNvSpPr/>
          <p:nvPr/>
        </p:nvSpPr>
        <p:spPr bwMode="auto">
          <a:xfrm>
            <a:off x="2620047" y="2866680"/>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TC</a:t>
            </a:r>
            <a:endPar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4" name="Flowchart: Magnetic Disk 13"/>
          <p:cNvSpPr/>
          <p:nvPr/>
        </p:nvSpPr>
        <p:spPr bwMode="auto">
          <a:xfrm>
            <a:off x="9679782" y="2827587"/>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App</a:t>
            </a:r>
            <a:endPar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5" name="Flowchart: Magnetic Disk 14"/>
          <p:cNvSpPr/>
          <p:nvPr/>
        </p:nvSpPr>
        <p:spPr bwMode="auto">
          <a:xfrm>
            <a:off x="6165146" y="3822108"/>
            <a:ext cx="1281645" cy="540060"/>
          </a:xfrm>
          <a:prstGeom prst="flowChartMagneticDisk">
            <a:avLst/>
          </a:prstGeom>
          <a:solidFill>
            <a:srgbClr val="641946"/>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Opcenter</a:t>
            </a:r>
            <a:endParaRPr lang="en-US" altLang="zh-CN"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6" name="Flowchart: Magnetic Disk 17"/>
          <p:cNvSpPr/>
          <p:nvPr/>
        </p:nvSpPr>
        <p:spPr bwMode="auto">
          <a:xfrm>
            <a:off x="4402041" y="2837182"/>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rPr>
              <a:t>BOP</a:t>
            </a:r>
            <a:endParaRPr lang="en-US" altLang="zh-CN"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7" name="Flowchart: Magnetic Disk 18"/>
          <p:cNvSpPr/>
          <p:nvPr/>
        </p:nvSpPr>
        <p:spPr bwMode="auto">
          <a:xfrm>
            <a:off x="7941008" y="3116392"/>
            <a:ext cx="1281645" cy="540060"/>
          </a:xfrm>
          <a:prstGeom prst="flowChartMagneticDisk">
            <a:avLst/>
          </a:prstGeom>
          <a:solidFill>
            <a:schemeClr val="bg1"/>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rPr>
              <a:t>代替人</a:t>
            </a:r>
            <a:endPar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8" name="Flowchart: Magnetic Disk 27"/>
          <p:cNvSpPr/>
          <p:nvPr/>
        </p:nvSpPr>
        <p:spPr bwMode="auto">
          <a:xfrm>
            <a:off x="4388286" y="3443317"/>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2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rPr>
              <a:t>Simcenter</a:t>
            </a:r>
            <a:endParaRPr lang="en-US" altLang="zh-CN" sz="12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19" name="Flowchart: Magnetic Disk 28"/>
          <p:cNvSpPr/>
          <p:nvPr/>
        </p:nvSpPr>
        <p:spPr bwMode="auto">
          <a:xfrm>
            <a:off x="9679781" y="3474132"/>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IoT</a:t>
            </a:r>
            <a:endPar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20" name="Flowchart: Magnetic Disk 31"/>
          <p:cNvSpPr/>
          <p:nvPr/>
        </p:nvSpPr>
        <p:spPr bwMode="auto">
          <a:xfrm>
            <a:off x="2632979" y="3487809"/>
            <a:ext cx="1281645" cy="540060"/>
          </a:xfrm>
          <a:prstGeom prst="flowChartMagneticDisk">
            <a:avLst/>
          </a:prstGeom>
          <a:no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2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Simcenter</a:t>
            </a:r>
            <a:endParaRPr lang="en-US" altLang="zh-CN" sz="12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21" name="Rectangle 9"/>
          <p:cNvSpPr/>
          <p:nvPr/>
        </p:nvSpPr>
        <p:spPr>
          <a:xfrm>
            <a:off x="6302165" y="580474"/>
            <a:ext cx="1082348"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 typeface="Wingdings" panose="05000000000000000000" charset="0"/>
              <a:buNone/>
            </a:pPr>
            <a:r>
              <a:rPr lang="zh-CN" altLang="en-US" sz="1400" dirty="0">
                <a:solidFill>
                  <a:schemeClr val="tx1"/>
                </a:solidFill>
                <a:latin typeface="Source Han Sans CN Heavy" panose="020B0200000000000000" charset="-122"/>
                <a:ea typeface="Source Han Sans CN Heavy" panose="020B0200000000000000" charset="-122"/>
                <a:cs typeface="Arial Unicode MS" panose="020B0604020202020204" pitchFamily="34" charset="-128"/>
              </a:rPr>
              <a:t>数字化工厂</a:t>
            </a:r>
            <a:endParaRPr lang="zh-CN" altLang="en-US" sz="1400" dirty="0">
              <a:solidFill>
                <a:schemeClr val="tx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22" name="Rectangle 35"/>
          <p:cNvSpPr>
            <a:spLocks noChangeArrowheads="1"/>
          </p:cNvSpPr>
          <p:nvPr/>
        </p:nvSpPr>
        <p:spPr bwMode="auto">
          <a:xfrm>
            <a:off x="5957881" y="4385598"/>
            <a:ext cx="1651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50000"/>
              </a:spcBef>
              <a:spcAft>
                <a:spcPct val="0"/>
              </a:spcAft>
              <a:defRPr kern="1200">
                <a:solidFill>
                  <a:schemeClr val="bg2"/>
                </a:solidFill>
                <a:latin typeface="Arial" panose="020B0604020202020204" pitchFamily="34" charset="0"/>
                <a:ea typeface="MS PGothic" panose="020B0600070205080204" charset="-128"/>
                <a:cs typeface="+mn-cs"/>
              </a:defRPr>
            </a:lvl1pPr>
            <a:lvl2pPr marL="457200" algn="l" rtl="0" fontAlgn="base">
              <a:spcBef>
                <a:spcPct val="50000"/>
              </a:spcBef>
              <a:spcAft>
                <a:spcPct val="0"/>
              </a:spcAft>
              <a:defRPr kern="1200">
                <a:solidFill>
                  <a:schemeClr val="bg2"/>
                </a:solidFill>
                <a:latin typeface="Arial" panose="020B0604020202020204" pitchFamily="34" charset="0"/>
                <a:ea typeface="MS PGothic" panose="020B0600070205080204" charset="-128"/>
                <a:cs typeface="+mn-cs"/>
              </a:defRPr>
            </a:lvl2pPr>
            <a:lvl3pPr marL="914400" algn="l" rtl="0" fontAlgn="base">
              <a:spcBef>
                <a:spcPct val="50000"/>
              </a:spcBef>
              <a:spcAft>
                <a:spcPct val="0"/>
              </a:spcAft>
              <a:defRPr kern="1200">
                <a:solidFill>
                  <a:schemeClr val="bg2"/>
                </a:solidFill>
                <a:latin typeface="Arial" panose="020B0604020202020204" pitchFamily="34" charset="0"/>
                <a:ea typeface="MS PGothic" panose="020B0600070205080204" charset="-128"/>
                <a:cs typeface="+mn-cs"/>
              </a:defRPr>
            </a:lvl3pPr>
            <a:lvl4pPr marL="1371600" algn="l" rtl="0" fontAlgn="base">
              <a:spcBef>
                <a:spcPct val="50000"/>
              </a:spcBef>
              <a:spcAft>
                <a:spcPct val="0"/>
              </a:spcAft>
              <a:defRPr kern="1200">
                <a:solidFill>
                  <a:schemeClr val="bg2"/>
                </a:solidFill>
                <a:latin typeface="Arial" panose="020B0604020202020204" pitchFamily="34" charset="0"/>
                <a:ea typeface="MS PGothic" panose="020B0600070205080204" charset="-128"/>
                <a:cs typeface="+mn-cs"/>
              </a:defRPr>
            </a:lvl4pPr>
            <a:lvl5pPr marL="1828800" algn="l" rtl="0" fontAlgn="base">
              <a:spcBef>
                <a:spcPct val="50000"/>
              </a:spcBef>
              <a:spcAft>
                <a:spcPct val="0"/>
              </a:spcAft>
              <a:defRPr kern="1200">
                <a:solidFill>
                  <a:schemeClr val="bg2"/>
                </a:solidFill>
                <a:latin typeface="Arial" panose="020B0604020202020204" pitchFamily="34" charset="0"/>
                <a:ea typeface="MS PGothic" panose="020B0600070205080204" charset="-128"/>
                <a:cs typeface="+mn-cs"/>
              </a:defRPr>
            </a:lvl5pPr>
            <a:lvl6pPr marL="2286000" algn="l" defTabSz="914400" rtl="0" eaLnBrk="1" latinLnBrk="0" hangingPunct="1">
              <a:defRPr kern="1200">
                <a:solidFill>
                  <a:schemeClr val="bg2"/>
                </a:solidFill>
                <a:latin typeface="Arial" panose="020B0604020202020204" pitchFamily="34" charset="0"/>
                <a:ea typeface="MS PGothic" panose="020B0600070205080204" charset="-128"/>
                <a:cs typeface="+mn-cs"/>
              </a:defRPr>
            </a:lvl6pPr>
            <a:lvl7pPr marL="2743200" algn="l" defTabSz="914400" rtl="0" eaLnBrk="1" latinLnBrk="0" hangingPunct="1">
              <a:defRPr kern="1200">
                <a:solidFill>
                  <a:schemeClr val="bg2"/>
                </a:solidFill>
                <a:latin typeface="Arial" panose="020B0604020202020204" pitchFamily="34" charset="0"/>
                <a:ea typeface="MS PGothic" panose="020B0600070205080204" charset="-128"/>
                <a:cs typeface="+mn-cs"/>
              </a:defRPr>
            </a:lvl7pPr>
            <a:lvl8pPr marL="3200400" algn="l" defTabSz="914400" rtl="0" eaLnBrk="1" latinLnBrk="0" hangingPunct="1">
              <a:defRPr kern="1200">
                <a:solidFill>
                  <a:schemeClr val="bg2"/>
                </a:solidFill>
                <a:latin typeface="Arial" panose="020B0604020202020204" pitchFamily="34" charset="0"/>
                <a:ea typeface="MS PGothic" panose="020B0600070205080204" charset="-128"/>
                <a:cs typeface="+mn-cs"/>
              </a:defRPr>
            </a:lvl8pPr>
            <a:lvl9pPr marL="3657600" algn="l" defTabSz="914400" rtl="0" eaLnBrk="1" latinLnBrk="0" hangingPunct="1">
              <a:defRPr kern="1200">
                <a:solidFill>
                  <a:schemeClr val="bg2"/>
                </a:solidFill>
                <a:latin typeface="Arial" panose="020B0604020202020204" pitchFamily="34" charset="0"/>
                <a:ea typeface="MS PGothic" panose="020B0600070205080204" charset="-128"/>
                <a:cs typeface="+mn-cs"/>
              </a:defRPr>
            </a:lvl9pPr>
          </a:lstStyle>
          <a:p>
            <a:pPr algn="ctr"/>
            <a:r>
              <a:rPr lang="zh-CN" altLang="en-US" sz="1200" dirty="0">
                <a:solidFill>
                  <a:schemeClr val="bg1"/>
                </a:solidFill>
                <a:latin typeface="Source Han Sans CN Heavy" panose="020B0200000000000000" charset="-122"/>
                <a:ea typeface="Source Han Sans CN Heavy" panose="020B0200000000000000" charset="-122"/>
              </a:rPr>
              <a:t>建立以</a:t>
            </a:r>
            <a:r>
              <a:rPr lang="zh-CN" altLang="en-US" sz="1200" dirty="0">
                <a:solidFill>
                  <a:srgbClr val="FF0000"/>
                </a:solidFill>
                <a:latin typeface="Source Han Sans CN Heavy" panose="020B0200000000000000" charset="-122"/>
                <a:ea typeface="Source Han Sans CN Heavy" panose="020B0200000000000000" charset="-122"/>
              </a:rPr>
              <a:t>精益文化</a:t>
            </a:r>
            <a:r>
              <a:rPr lang="zh-CN" altLang="en-US" sz="1200" dirty="0">
                <a:solidFill>
                  <a:schemeClr val="bg1"/>
                </a:solidFill>
                <a:latin typeface="Source Han Sans CN Heavy" panose="020B0200000000000000" charset="-122"/>
                <a:ea typeface="Source Han Sans CN Heavy" panose="020B0200000000000000" charset="-122"/>
              </a:rPr>
              <a:t>为基础的制造体系</a:t>
            </a:r>
            <a:endParaRPr lang="en-US" altLang="ko-KR" sz="1200" dirty="0">
              <a:solidFill>
                <a:schemeClr val="bg1"/>
              </a:solidFill>
              <a:latin typeface="Source Han Sans CN Heavy" panose="020B0200000000000000" charset="-122"/>
              <a:ea typeface="Source Han Sans CN Heavy" panose="020B0200000000000000" charset="-122"/>
            </a:endParaRPr>
          </a:p>
        </p:txBody>
      </p:sp>
      <p:sp>
        <p:nvSpPr>
          <p:cNvPr id="23" name="Trapezoid 36"/>
          <p:cNvSpPr/>
          <p:nvPr/>
        </p:nvSpPr>
        <p:spPr bwMode="auto">
          <a:xfrm>
            <a:off x="2281084" y="904126"/>
            <a:ext cx="9132422" cy="709885"/>
          </a:xfrm>
          <a:prstGeom prst="trapezoid">
            <a:avLst>
              <a:gd name="adj" fmla="val 347849"/>
            </a:avLst>
          </a:prstGeom>
          <a:solidFill>
            <a:srgbClr val="FF0000"/>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    </a:t>
            </a:r>
            <a:r>
              <a:rPr lang="zh-CN" altLang="en-US" sz="140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打造：智能的药物制造平台</a:t>
            </a:r>
            <a:endParaRPr lang="en-US" altLang="zh-CN" sz="1400"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a:p>
            <a:pPr algn="ctr">
              <a:lnSpc>
                <a:spcPct val="110000"/>
              </a:lnSpc>
              <a:spcBef>
                <a:spcPct val="0"/>
              </a:spcBef>
            </a:pPr>
            <a:r>
              <a:rPr lang="zh-CN" altLang="en-US" sz="140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探索：创新药物制造模式</a:t>
            </a:r>
            <a:endParaRPr lang="en-US" sz="1400"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4" name="Trapezoid 37"/>
          <p:cNvSpPr/>
          <p:nvPr/>
        </p:nvSpPr>
        <p:spPr bwMode="auto">
          <a:xfrm>
            <a:off x="4741715" y="253965"/>
            <a:ext cx="4261454" cy="639831"/>
          </a:xfrm>
          <a:prstGeom prst="trapezoid">
            <a:avLst>
              <a:gd name="adj" fmla="val 328207"/>
            </a:avLst>
          </a:prstGeom>
          <a:solidFill>
            <a:srgbClr val="C30E23"/>
          </a:solidFill>
          <a:ln>
            <a:no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endParaRPr lang="en-US"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25" name="Rectangle 10"/>
          <p:cNvSpPr/>
          <p:nvPr/>
        </p:nvSpPr>
        <p:spPr>
          <a:xfrm>
            <a:off x="6167484" y="262946"/>
            <a:ext cx="1441420"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 typeface="Wingdings" panose="05000000000000000000" charset="0"/>
              <a:buNone/>
            </a:pPr>
            <a:r>
              <a:rPr lang="zh-CN" altLang="en-US"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东富龙</a:t>
            </a:r>
            <a:endParaRPr lang="en-US" altLang="zh-CN"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a:p>
            <a:pPr algn="ctr">
              <a:spcBef>
                <a:spcPct val="0"/>
              </a:spcBef>
              <a:buFont typeface="Wingdings" panose="05000000000000000000" charset="0"/>
              <a:buNone/>
            </a:pPr>
            <a:r>
              <a:rPr lang="zh-CN" altLang="en-US" sz="14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为客户创造价值</a:t>
            </a:r>
            <a:endParaRPr lang="en-US" altLang="zh-CN" sz="1050" dirty="0">
              <a:solidFill>
                <a:schemeClr val="bg1"/>
              </a:solidFill>
              <a:latin typeface="Source Han Sans CN Heavy" panose="020B0200000000000000" charset="-122"/>
              <a:ea typeface="Source Han Sans CN Heavy" panose="020B0200000000000000" charset="-122"/>
            </a:endParaRPr>
          </a:p>
        </p:txBody>
      </p:sp>
      <p:sp>
        <p:nvSpPr>
          <p:cNvPr id="26" name="Flowchart: Magnetic Disk 42"/>
          <p:cNvSpPr/>
          <p:nvPr/>
        </p:nvSpPr>
        <p:spPr bwMode="auto">
          <a:xfrm>
            <a:off x="7935977" y="2685350"/>
            <a:ext cx="1281645" cy="540060"/>
          </a:xfrm>
          <a:prstGeom prst="flowChartMagneticDisk">
            <a:avLst/>
          </a:prstGeom>
          <a:solidFill>
            <a:schemeClr val="bg1"/>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rPr>
              <a:t>半自动化</a:t>
            </a:r>
            <a:endParaRPr lang="zh-CN" altLang="en-US" sz="1600" dirty="0">
              <a:solidFill>
                <a:srgbClr val="004669"/>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27" name="Freeform 81"/>
          <p:cNvSpPr>
            <a:spLocks noEditPoints="1"/>
          </p:cNvSpPr>
          <p:nvPr/>
        </p:nvSpPr>
        <p:spPr bwMode="auto">
          <a:xfrm>
            <a:off x="3893221" y="4014192"/>
            <a:ext cx="2154126" cy="776270"/>
          </a:xfrm>
          <a:custGeom>
            <a:avLst/>
            <a:gdLst>
              <a:gd name="T0" fmla="*/ 88 w 744"/>
              <a:gd name="T1" fmla="*/ 334 h 796"/>
              <a:gd name="T2" fmla="*/ 0 w 744"/>
              <a:gd name="T3" fmla="*/ 310 h 796"/>
              <a:gd name="T4" fmla="*/ 35 w 744"/>
              <a:gd name="T5" fmla="*/ 224 h 796"/>
              <a:gd name="T6" fmla="*/ 266 w 744"/>
              <a:gd name="T7" fmla="*/ 40 h 796"/>
              <a:gd name="T8" fmla="*/ 646 w 744"/>
              <a:gd name="T9" fmla="*/ 140 h 796"/>
              <a:gd name="T10" fmla="*/ 653 w 744"/>
              <a:gd name="T11" fmla="*/ 42 h 796"/>
              <a:gd name="T12" fmla="*/ 706 w 744"/>
              <a:gd name="T13" fmla="*/ 42 h 796"/>
              <a:gd name="T14" fmla="*/ 706 w 744"/>
              <a:gd name="T15" fmla="*/ 264 h 796"/>
              <a:gd name="T16" fmla="*/ 484 w 744"/>
              <a:gd name="T17" fmla="*/ 264 h 796"/>
              <a:gd name="T18" fmla="*/ 484 w 744"/>
              <a:gd name="T19" fmla="*/ 211 h 796"/>
              <a:gd name="T20" fmla="*/ 582 w 744"/>
              <a:gd name="T21" fmla="*/ 204 h 796"/>
              <a:gd name="T22" fmla="*/ 372 w 744"/>
              <a:gd name="T23" fmla="*/ 116 h 796"/>
              <a:gd name="T24" fmla="*/ 291 w 744"/>
              <a:gd name="T25" fmla="*/ 127 h 796"/>
              <a:gd name="T26" fmla="*/ 114 w 744"/>
              <a:gd name="T27" fmla="*/ 268 h 796"/>
              <a:gd name="T28" fmla="*/ 88 w 744"/>
              <a:gd name="T29" fmla="*/ 334 h 796"/>
              <a:gd name="T30" fmla="*/ 657 w 744"/>
              <a:gd name="T31" fmla="*/ 488 h 796"/>
              <a:gd name="T32" fmla="*/ 630 w 744"/>
              <a:gd name="T33" fmla="*/ 554 h 796"/>
              <a:gd name="T34" fmla="*/ 454 w 744"/>
              <a:gd name="T35" fmla="*/ 694 h 796"/>
              <a:gd name="T36" fmla="*/ 162 w 744"/>
              <a:gd name="T37" fmla="*/ 617 h 796"/>
              <a:gd name="T38" fmla="*/ 260 w 744"/>
              <a:gd name="T39" fmla="*/ 611 h 796"/>
              <a:gd name="T40" fmla="*/ 260 w 744"/>
              <a:gd name="T41" fmla="*/ 557 h 796"/>
              <a:gd name="T42" fmla="*/ 38 w 744"/>
              <a:gd name="T43" fmla="*/ 557 h 796"/>
              <a:gd name="T44" fmla="*/ 38 w 744"/>
              <a:gd name="T45" fmla="*/ 779 h 796"/>
              <a:gd name="T46" fmla="*/ 91 w 744"/>
              <a:gd name="T47" fmla="*/ 779 h 796"/>
              <a:gd name="T48" fmla="*/ 98 w 744"/>
              <a:gd name="T49" fmla="*/ 682 h 796"/>
              <a:gd name="T50" fmla="*/ 372 w 744"/>
              <a:gd name="T51" fmla="*/ 796 h 796"/>
              <a:gd name="T52" fmla="*/ 479 w 744"/>
              <a:gd name="T53" fmla="*/ 781 h 796"/>
              <a:gd name="T54" fmla="*/ 744 w 744"/>
              <a:gd name="T55" fmla="*/ 511 h 796"/>
              <a:gd name="T56" fmla="*/ 657 w 744"/>
              <a:gd name="T57" fmla="*/ 48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4" h="796">
                <a:moveTo>
                  <a:pt x="88" y="334"/>
                </a:moveTo>
                <a:cubicBezTo>
                  <a:pt x="0" y="310"/>
                  <a:pt x="0" y="310"/>
                  <a:pt x="0" y="310"/>
                </a:cubicBezTo>
                <a:cubicBezTo>
                  <a:pt x="8" y="280"/>
                  <a:pt x="20" y="251"/>
                  <a:pt x="35" y="224"/>
                </a:cubicBezTo>
                <a:cubicBezTo>
                  <a:pt x="85" y="134"/>
                  <a:pt x="167" y="68"/>
                  <a:pt x="266" y="40"/>
                </a:cubicBezTo>
                <a:cubicBezTo>
                  <a:pt x="406" y="0"/>
                  <a:pt x="550" y="43"/>
                  <a:pt x="646" y="140"/>
                </a:cubicBezTo>
                <a:cubicBezTo>
                  <a:pt x="653" y="42"/>
                  <a:pt x="653" y="42"/>
                  <a:pt x="653" y="42"/>
                </a:cubicBezTo>
                <a:cubicBezTo>
                  <a:pt x="706" y="42"/>
                  <a:pt x="706" y="42"/>
                  <a:pt x="706" y="42"/>
                </a:cubicBezTo>
                <a:cubicBezTo>
                  <a:pt x="706" y="264"/>
                  <a:pt x="706" y="264"/>
                  <a:pt x="706" y="264"/>
                </a:cubicBezTo>
                <a:cubicBezTo>
                  <a:pt x="484" y="264"/>
                  <a:pt x="484" y="264"/>
                  <a:pt x="484" y="264"/>
                </a:cubicBezTo>
                <a:cubicBezTo>
                  <a:pt x="484" y="211"/>
                  <a:pt x="484" y="211"/>
                  <a:pt x="484" y="211"/>
                </a:cubicBezTo>
                <a:cubicBezTo>
                  <a:pt x="582" y="204"/>
                  <a:pt x="582" y="204"/>
                  <a:pt x="582" y="204"/>
                </a:cubicBezTo>
                <a:cubicBezTo>
                  <a:pt x="527" y="148"/>
                  <a:pt x="452" y="116"/>
                  <a:pt x="372" y="116"/>
                </a:cubicBezTo>
                <a:cubicBezTo>
                  <a:pt x="345" y="116"/>
                  <a:pt x="318" y="120"/>
                  <a:pt x="291" y="127"/>
                </a:cubicBezTo>
                <a:cubicBezTo>
                  <a:pt x="215" y="149"/>
                  <a:pt x="153" y="199"/>
                  <a:pt x="114" y="268"/>
                </a:cubicBezTo>
                <a:cubicBezTo>
                  <a:pt x="103" y="289"/>
                  <a:pt x="94" y="311"/>
                  <a:pt x="88" y="334"/>
                </a:cubicBezTo>
                <a:close/>
                <a:moveTo>
                  <a:pt x="657" y="488"/>
                </a:moveTo>
                <a:cubicBezTo>
                  <a:pt x="651" y="510"/>
                  <a:pt x="642" y="532"/>
                  <a:pt x="630" y="554"/>
                </a:cubicBezTo>
                <a:cubicBezTo>
                  <a:pt x="592" y="622"/>
                  <a:pt x="529" y="672"/>
                  <a:pt x="454" y="694"/>
                </a:cubicBezTo>
                <a:cubicBezTo>
                  <a:pt x="346" y="725"/>
                  <a:pt x="236" y="692"/>
                  <a:pt x="162" y="617"/>
                </a:cubicBezTo>
                <a:cubicBezTo>
                  <a:pt x="260" y="611"/>
                  <a:pt x="260" y="611"/>
                  <a:pt x="260" y="611"/>
                </a:cubicBezTo>
                <a:cubicBezTo>
                  <a:pt x="260" y="557"/>
                  <a:pt x="260" y="557"/>
                  <a:pt x="260" y="557"/>
                </a:cubicBezTo>
                <a:cubicBezTo>
                  <a:pt x="38" y="557"/>
                  <a:pt x="38" y="557"/>
                  <a:pt x="38" y="557"/>
                </a:cubicBezTo>
                <a:cubicBezTo>
                  <a:pt x="38" y="779"/>
                  <a:pt x="38" y="779"/>
                  <a:pt x="38" y="779"/>
                </a:cubicBezTo>
                <a:cubicBezTo>
                  <a:pt x="91" y="779"/>
                  <a:pt x="91" y="779"/>
                  <a:pt x="91" y="779"/>
                </a:cubicBezTo>
                <a:cubicBezTo>
                  <a:pt x="98" y="682"/>
                  <a:pt x="98" y="682"/>
                  <a:pt x="98" y="682"/>
                </a:cubicBezTo>
                <a:cubicBezTo>
                  <a:pt x="170" y="754"/>
                  <a:pt x="269" y="796"/>
                  <a:pt x="372" y="796"/>
                </a:cubicBezTo>
                <a:cubicBezTo>
                  <a:pt x="407" y="796"/>
                  <a:pt x="443" y="791"/>
                  <a:pt x="479" y="781"/>
                </a:cubicBezTo>
                <a:cubicBezTo>
                  <a:pt x="613" y="743"/>
                  <a:pt x="710" y="637"/>
                  <a:pt x="744" y="511"/>
                </a:cubicBezTo>
                <a:lnTo>
                  <a:pt x="657" y="488"/>
                </a:lnTo>
                <a:close/>
              </a:path>
            </a:pathLst>
          </a:custGeom>
          <a:solidFill>
            <a:srgbClr val="50BED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Source Han Sans CN Heavy" panose="020B0200000000000000" charset="-122"/>
              <a:ea typeface="Source Han Sans CN Heavy" panose="020B0200000000000000" charset="-122"/>
            </a:endParaRPr>
          </a:p>
        </p:txBody>
      </p:sp>
      <p:sp>
        <p:nvSpPr>
          <p:cNvPr id="28" name="Rectangle 2"/>
          <p:cNvSpPr/>
          <p:nvPr/>
        </p:nvSpPr>
        <p:spPr>
          <a:xfrm>
            <a:off x="3927023" y="4270247"/>
            <a:ext cx="2149340" cy="4308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pPr>
            <a:r>
              <a:rPr lang="zh-CN" altLang="en-US" sz="1100" b="1" dirty="0">
                <a:solidFill>
                  <a:schemeClr val="tx1"/>
                </a:solidFill>
                <a:latin typeface="Source Han Sans CN Heavy" panose="020B0200000000000000" charset="-122"/>
                <a:ea typeface="Source Han Sans CN Heavy" panose="020B0200000000000000" charset="-122"/>
              </a:rPr>
              <a:t>设计制造</a:t>
            </a:r>
            <a:endParaRPr lang="zh-CN" altLang="en-US" sz="1100" b="1" dirty="0">
              <a:solidFill>
                <a:schemeClr val="tx1"/>
              </a:solidFill>
              <a:latin typeface="Source Han Sans CN Heavy" panose="020B0200000000000000" charset="-122"/>
              <a:ea typeface="Source Han Sans CN Heavy" panose="020B0200000000000000" charset="-122"/>
            </a:endParaRPr>
          </a:p>
          <a:p>
            <a:pPr algn="ctr">
              <a:spcBef>
                <a:spcPts val="0"/>
              </a:spcBef>
            </a:pPr>
            <a:r>
              <a:rPr lang="zh-CN" altLang="en-US" sz="1100" b="1" dirty="0">
                <a:solidFill>
                  <a:schemeClr val="tx1"/>
                </a:solidFill>
                <a:latin typeface="Source Han Sans CN Heavy" panose="020B0200000000000000" charset="-122"/>
                <a:ea typeface="Source Han Sans CN Heavy" panose="020B0200000000000000" charset="-122"/>
              </a:rPr>
              <a:t>一体化</a:t>
            </a:r>
            <a:endParaRPr lang="zh-CN" altLang="en-US" sz="1100" b="1" dirty="0">
              <a:solidFill>
                <a:schemeClr val="tx1"/>
              </a:solidFill>
              <a:latin typeface="Source Han Sans CN Heavy" panose="020B0200000000000000" charset="-122"/>
              <a:ea typeface="Source Han Sans CN Heavy" panose="020B0200000000000000" charset="-122"/>
            </a:endParaRPr>
          </a:p>
        </p:txBody>
      </p:sp>
      <p:sp>
        <p:nvSpPr>
          <p:cNvPr id="29" name="Freeform 81"/>
          <p:cNvSpPr>
            <a:spLocks noEditPoints="1"/>
          </p:cNvSpPr>
          <p:nvPr/>
        </p:nvSpPr>
        <p:spPr bwMode="auto">
          <a:xfrm>
            <a:off x="7527780" y="4067787"/>
            <a:ext cx="2154126" cy="776270"/>
          </a:xfrm>
          <a:custGeom>
            <a:avLst/>
            <a:gdLst>
              <a:gd name="T0" fmla="*/ 88 w 744"/>
              <a:gd name="T1" fmla="*/ 334 h 796"/>
              <a:gd name="T2" fmla="*/ 0 w 744"/>
              <a:gd name="T3" fmla="*/ 310 h 796"/>
              <a:gd name="T4" fmla="*/ 35 w 744"/>
              <a:gd name="T5" fmla="*/ 224 h 796"/>
              <a:gd name="T6" fmla="*/ 266 w 744"/>
              <a:gd name="T7" fmla="*/ 40 h 796"/>
              <a:gd name="T8" fmla="*/ 646 w 744"/>
              <a:gd name="T9" fmla="*/ 140 h 796"/>
              <a:gd name="T10" fmla="*/ 653 w 744"/>
              <a:gd name="T11" fmla="*/ 42 h 796"/>
              <a:gd name="T12" fmla="*/ 706 w 744"/>
              <a:gd name="T13" fmla="*/ 42 h 796"/>
              <a:gd name="T14" fmla="*/ 706 w 744"/>
              <a:gd name="T15" fmla="*/ 264 h 796"/>
              <a:gd name="T16" fmla="*/ 484 w 744"/>
              <a:gd name="T17" fmla="*/ 264 h 796"/>
              <a:gd name="T18" fmla="*/ 484 w 744"/>
              <a:gd name="T19" fmla="*/ 211 h 796"/>
              <a:gd name="T20" fmla="*/ 582 w 744"/>
              <a:gd name="T21" fmla="*/ 204 h 796"/>
              <a:gd name="T22" fmla="*/ 372 w 744"/>
              <a:gd name="T23" fmla="*/ 116 h 796"/>
              <a:gd name="T24" fmla="*/ 291 w 744"/>
              <a:gd name="T25" fmla="*/ 127 h 796"/>
              <a:gd name="T26" fmla="*/ 114 w 744"/>
              <a:gd name="T27" fmla="*/ 268 h 796"/>
              <a:gd name="T28" fmla="*/ 88 w 744"/>
              <a:gd name="T29" fmla="*/ 334 h 796"/>
              <a:gd name="T30" fmla="*/ 657 w 744"/>
              <a:gd name="T31" fmla="*/ 488 h 796"/>
              <a:gd name="T32" fmla="*/ 630 w 744"/>
              <a:gd name="T33" fmla="*/ 554 h 796"/>
              <a:gd name="T34" fmla="*/ 454 w 744"/>
              <a:gd name="T35" fmla="*/ 694 h 796"/>
              <a:gd name="T36" fmla="*/ 162 w 744"/>
              <a:gd name="T37" fmla="*/ 617 h 796"/>
              <a:gd name="T38" fmla="*/ 260 w 744"/>
              <a:gd name="T39" fmla="*/ 611 h 796"/>
              <a:gd name="T40" fmla="*/ 260 w 744"/>
              <a:gd name="T41" fmla="*/ 557 h 796"/>
              <a:gd name="T42" fmla="*/ 38 w 744"/>
              <a:gd name="T43" fmla="*/ 557 h 796"/>
              <a:gd name="T44" fmla="*/ 38 w 744"/>
              <a:gd name="T45" fmla="*/ 779 h 796"/>
              <a:gd name="T46" fmla="*/ 91 w 744"/>
              <a:gd name="T47" fmla="*/ 779 h 796"/>
              <a:gd name="T48" fmla="*/ 98 w 744"/>
              <a:gd name="T49" fmla="*/ 682 h 796"/>
              <a:gd name="T50" fmla="*/ 372 w 744"/>
              <a:gd name="T51" fmla="*/ 796 h 796"/>
              <a:gd name="T52" fmla="*/ 479 w 744"/>
              <a:gd name="T53" fmla="*/ 781 h 796"/>
              <a:gd name="T54" fmla="*/ 744 w 744"/>
              <a:gd name="T55" fmla="*/ 511 h 796"/>
              <a:gd name="T56" fmla="*/ 657 w 744"/>
              <a:gd name="T57" fmla="*/ 48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4" h="796">
                <a:moveTo>
                  <a:pt x="88" y="334"/>
                </a:moveTo>
                <a:cubicBezTo>
                  <a:pt x="0" y="310"/>
                  <a:pt x="0" y="310"/>
                  <a:pt x="0" y="310"/>
                </a:cubicBezTo>
                <a:cubicBezTo>
                  <a:pt x="8" y="280"/>
                  <a:pt x="20" y="251"/>
                  <a:pt x="35" y="224"/>
                </a:cubicBezTo>
                <a:cubicBezTo>
                  <a:pt x="85" y="134"/>
                  <a:pt x="167" y="68"/>
                  <a:pt x="266" y="40"/>
                </a:cubicBezTo>
                <a:cubicBezTo>
                  <a:pt x="406" y="0"/>
                  <a:pt x="550" y="43"/>
                  <a:pt x="646" y="140"/>
                </a:cubicBezTo>
                <a:cubicBezTo>
                  <a:pt x="653" y="42"/>
                  <a:pt x="653" y="42"/>
                  <a:pt x="653" y="42"/>
                </a:cubicBezTo>
                <a:cubicBezTo>
                  <a:pt x="706" y="42"/>
                  <a:pt x="706" y="42"/>
                  <a:pt x="706" y="42"/>
                </a:cubicBezTo>
                <a:cubicBezTo>
                  <a:pt x="706" y="264"/>
                  <a:pt x="706" y="264"/>
                  <a:pt x="706" y="264"/>
                </a:cubicBezTo>
                <a:cubicBezTo>
                  <a:pt x="484" y="264"/>
                  <a:pt x="484" y="264"/>
                  <a:pt x="484" y="264"/>
                </a:cubicBezTo>
                <a:cubicBezTo>
                  <a:pt x="484" y="211"/>
                  <a:pt x="484" y="211"/>
                  <a:pt x="484" y="211"/>
                </a:cubicBezTo>
                <a:cubicBezTo>
                  <a:pt x="582" y="204"/>
                  <a:pt x="582" y="204"/>
                  <a:pt x="582" y="204"/>
                </a:cubicBezTo>
                <a:cubicBezTo>
                  <a:pt x="527" y="148"/>
                  <a:pt x="452" y="116"/>
                  <a:pt x="372" y="116"/>
                </a:cubicBezTo>
                <a:cubicBezTo>
                  <a:pt x="345" y="116"/>
                  <a:pt x="318" y="120"/>
                  <a:pt x="291" y="127"/>
                </a:cubicBezTo>
                <a:cubicBezTo>
                  <a:pt x="215" y="149"/>
                  <a:pt x="153" y="199"/>
                  <a:pt x="114" y="268"/>
                </a:cubicBezTo>
                <a:cubicBezTo>
                  <a:pt x="103" y="289"/>
                  <a:pt x="94" y="311"/>
                  <a:pt x="88" y="334"/>
                </a:cubicBezTo>
                <a:close/>
                <a:moveTo>
                  <a:pt x="657" y="488"/>
                </a:moveTo>
                <a:cubicBezTo>
                  <a:pt x="651" y="510"/>
                  <a:pt x="642" y="532"/>
                  <a:pt x="630" y="554"/>
                </a:cubicBezTo>
                <a:cubicBezTo>
                  <a:pt x="592" y="622"/>
                  <a:pt x="529" y="672"/>
                  <a:pt x="454" y="694"/>
                </a:cubicBezTo>
                <a:cubicBezTo>
                  <a:pt x="346" y="725"/>
                  <a:pt x="236" y="692"/>
                  <a:pt x="162" y="617"/>
                </a:cubicBezTo>
                <a:cubicBezTo>
                  <a:pt x="260" y="611"/>
                  <a:pt x="260" y="611"/>
                  <a:pt x="260" y="611"/>
                </a:cubicBezTo>
                <a:cubicBezTo>
                  <a:pt x="260" y="557"/>
                  <a:pt x="260" y="557"/>
                  <a:pt x="260" y="557"/>
                </a:cubicBezTo>
                <a:cubicBezTo>
                  <a:pt x="38" y="557"/>
                  <a:pt x="38" y="557"/>
                  <a:pt x="38" y="557"/>
                </a:cubicBezTo>
                <a:cubicBezTo>
                  <a:pt x="38" y="779"/>
                  <a:pt x="38" y="779"/>
                  <a:pt x="38" y="779"/>
                </a:cubicBezTo>
                <a:cubicBezTo>
                  <a:pt x="91" y="779"/>
                  <a:pt x="91" y="779"/>
                  <a:pt x="91" y="779"/>
                </a:cubicBezTo>
                <a:cubicBezTo>
                  <a:pt x="98" y="682"/>
                  <a:pt x="98" y="682"/>
                  <a:pt x="98" y="682"/>
                </a:cubicBezTo>
                <a:cubicBezTo>
                  <a:pt x="170" y="754"/>
                  <a:pt x="269" y="796"/>
                  <a:pt x="372" y="796"/>
                </a:cubicBezTo>
                <a:cubicBezTo>
                  <a:pt x="407" y="796"/>
                  <a:pt x="443" y="791"/>
                  <a:pt x="479" y="781"/>
                </a:cubicBezTo>
                <a:cubicBezTo>
                  <a:pt x="613" y="743"/>
                  <a:pt x="710" y="637"/>
                  <a:pt x="744" y="511"/>
                </a:cubicBezTo>
                <a:lnTo>
                  <a:pt x="657" y="488"/>
                </a:lnTo>
                <a:close/>
              </a:path>
            </a:pathLst>
          </a:custGeom>
          <a:solidFill>
            <a:srgbClr val="50BED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Source Han Sans CN Heavy" panose="020B0200000000000000" charset="-122"/>
              <a:ea typeface="Source Han Sans CN Heavy" panose="020B0200000000000000" charset="-122"/>
            </a:endParaRPr>
          </a:p>
        </p:txBody>
      </p:sp>
      <p:sp>
        <p:nvSpPr>
          <p:cNvPr id="30" name="Rectangle 3"/>
          <p:cNvSpPr/>
          <p:nvPr/>
        </p:nvSpPr>
        <p:spPr>
          <a:xfrm>
            <a:off x="7498764" y="4311006"/>
            <a:ext cx="2149340" cy="4308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pPr>
            <a:r>
              <a:rPr lang="zh-CN" altLang="en-US" sz="1100" b="1" dirty="0">
                <a:solidFill>
                  <a:schemeClr val="tx1"/>
                </a:solidFill>
                <a:latin typeface="Source Han Sans CN Heavy" panose="020B0200000000000000" charset="-122"/>
                <a:ea typeface="Source Han Sans CN Heavy" panose="020B0200000000000000" charset="-122"/>
              </a:rPr>
              <a:t>制造运维</a:t>
            </a:r>
            <a:endParaRPr lang="zh-CN" altLang="en-US" sz="1100" b="1" dirty="0">
              <a:solidFill>
                <a:schemeClr val="tx1"/>
              </a:solidFill>
              <a:latin typeface="Source Han Sans CN Heavy" panose="020B0200000000000000" charset="-122"/>
              <a:ea typeface="Source Han Sans CN Heavy" panose="020B0200000000000000" charset="-122"/>
            </a:endParaRPr>
          </a:p>
          <a:p>
            <a:pPr algn="ctr">
              <a:spcBef>
                <a:spcPts val="0"/>
              </a:spcBef>
            </a:pPr>
            <a:r>
              <a:rPr lang="zh-CN" altLang="en-US" sz="1100" b="1" dirty="0">
                <a:solidFill>
                  <a:schemeClr val="tx1"/>
                </a:solidFill>
                <a:latin typeface="Source Han Sans CN Heavy" panose="020B0200000000000000" charset="-122"/>
                <a:ea typeface="Source Han Sans CN Heavy" panose="020B0200000000000000" charset="-122"/>
              </a:rPr>
              <a:t>一体化</a:t>
            </a:r>
            <a:endParaRPr lang="zh-CN" altLang="en-US" sz="1100" b="1" dirty="0">
              <a:solidFill>
                <a:schemeClr val="tx1"/>
              </a:solidFill>
              <a:latin typeface="Source Han Sans CN Heavy" panose="020B0200000000000000" charset="-122"/>
              <a:ea typeface="Source Han Sans CN Heavy" panose="020B0200000000000000" charset="-122"/>
            </a:endParaRPr>
          </a:p>
        </p:txBody>
      </p:sp>
      <p:sp>
        <p:nvSpPr>
          <p:cNvPr id="31" name="Flowchart: Magnetic Disk 11"/>
          <p:cNvSpPr/>
          <p:nvPr/>
        </p:nvSpPr>
        <p:spPr bwMode="auto">
          <a:xfrm>
            <a:off x="6165146" y="3340451"/>
            <a:ext cx="1281645" cy="540060"/>
          </a:xfrm>
          <a:prstGeom prst="flowChartMagneticDisk">
            <a:avLst/>
          </a:prstGeom>
          <a:solidFill>
            <a:srgbClr val="641946"/>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APS</a:t>
            </a: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排产</a:t>
            </a:r>
            <a:endParaRPr 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32" name="Flowchart: Magnetic Disk 34"/>
          <p:cNvSpPr/>
          <p:nvPr/>
        </p:nvSpPr>
        <p:spPr bwMode="auto">
          <a:xfrm>
            <a:off x="6165146" y="2837424"/>
            <a:ext cx="1281645" cy="540060"/>
          </a:xfrm>
          <a:prstGeom prst="flowChartMagneticDisk">
            <a:avLst/>
          </a:prstGeom>
          <a:solidFill>
            <a:srgbClr val="641946"/>
          </a:solidFill>
          <a:ln w="28575">
            <a:solidFill>
              <a:srgbClr val="AAB414"/>
            </a:solidFill>
          </a:ln>
          <a:effectLst/>
        </p:spPr>
        <p:txBody>
          <a:bodyPr wrap="square" lIns="108000" tIns="54000" rIns="108000" bIns="54000" numCol="1" spcCol="7200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spcBef>
                <a:spcPct val="0"/>
              </a:spcBef>
              <a:buFont typeface="Wingdings" panose="05000000000000000000" charset="0"/>
              <a:buNone/>
            </a:pPr>
            <a:r>
              <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rPr>
              <a:t>ERP</a:t>
            </a:r>
            <a:endParaRPr lang="en-US" altLang="zh-CN" sz="1600" dirty="0">
              <a:solidFill>
                <a:schemeClr val="bg1"/>
              </a:solidFill>
              <a:latin typeface="Source Han Sans CN Heavy" panose="020B0200000000000000" charset="-122"/>
              <a:ea typeface="Source Han Sans CN Heavy" panose="020B0200000000000000" charset="-122"/>
              <a:cs typeface="Arial Unicode MS" panose="020B0604020202020204" pitchFamily="34" charset="-128"/>
            </a:endParaRPr>
          </a:p>
        </p:txBody>
      </p:sp>
      <p:sp>
        <p:nvSpPr>
          <p:cNvPr id="33" name="矩形 32"/>
          <p:cNvSpPr/>
          <p:nvPr/>
        </p:nvSpPr>
        <p:spPr>
          <a:xfrm>
            <a:off x="1780497" y="815250"/>
            <a:ext cx="3728327" cy="4616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b="1" dirty="0">
                <a:latin typeface="Source Han Sans CN Heavy" panose="020B0200000000000000" charset="-122"/>
                <a:ea typeface="Source Han Sans CN Heavy" panose="020B0200000000000000" charset="-122"/>
                <a:cs typeface="Source Han Sans CN Heavy" panose="020B0200000000000000" charset="-122"/>
                <a:sym typeface="+mn-ea"/>
              </a:rPr>
              <a:t>成为智慧药厂的交付者</a:t>
            </a:r>
            <a:r>
              <a:rPr lang="en-US" altLang="zh-CN" sz="1600" b="1" dirty="0">
                <a:latin typeface="Source Han Sans CN Heavy" panose="020B0200000000000000" charset="-122"/>
                <a:ea typeface="Source Han Sans CN Heavy" panose="020B0200000000000000" charset="-122"/>
                <a:cs typeface="Source Han Sans CN Heavy" panose="020B0200000000000000" charset="-122"/>
                <a:sym typeface="+mn-ea"/>
              </a:rPr>
              <a:t>——(M+E)</a:t>
            </a:r>
            <a:r>
              <a:rPr lang="en-US" altLang="zh-CN" sz="1600" b="1" baseline="30000" dirty="0">
                <a:solidFill>
                  <a:srgbClr val="FF0000"/>
                </a:solidFill>
                <a:latin typeface="Source Han Sans CN Heavy" panose="020B0200000000000000" charset="-122"/>
                <a:ea typeface="Source Han Sans CN Heavy" panose="020B0200000000000000" charset="-122"/>
                <a:cs typeface="Source Han Sans CN Heavy" panose="020B0200000000000000" charset="-122"/>
              </a:rPr>
              <a:t> </a:t>
            </a:r>
            <a:r>
              <a:rPr lang="en-US" altLang="zh-CN" sz="1600" b="1" baseline="30000" dirty="0">
                <a:latin typeface="Source Han Sans CN Heavy" panose="020B0200000000000000" charset="-122"/>
                <a:ea typeface="Source Han Sans CN Heavy" panose="020B0200000000000000" charset="-122"/>
                <a:cs typeface="Source Han Sans CN Heavy" panose="020B0200000000000000" charset="-122"/>
              </a:rPr>
              <a:t>AI</a:t>
            </a:r>
            <a:endParaRPr lang="en-US" altLang="zh-CN" sz="1600" b="1" dirty="0">
              <a:latin typeface="Source Han Sans CN Heavy" panose="020B0200000000000000" charset="-122"/>
              <a:ea typeface="Source Han Sans CN Heavy" panose="020B0200000000000000" charset="-122"/>
              <a:cs typeface="Source Han Sans CN Heavy" panose="020B0200000000000000" charset="-122"/>
              <a:sym typeface="+mn-ea"/>
            </a:endParaRPr>
          </a:p>
        </p:txBody>
      </p:sp>
      <p:sp>
        <p:nvSpPr>
          <p:cNvPr id="34" name="矩形 33"/>
          <p:cNvSpPr/>
          <p:nvPr/>
        </p:nvSpPr>
        <p:spPr>
          <a:xfrm>
            <a:off x="8907505" y="549980"/>
            <a:ext cx="3650191" cy="4723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400" b="1" dirty="0">
                <a:latin typeface="Source Han Sans CN Heavy" panose="020B0200000000000000" charset="-122"/>
                <a:ea typeface="Source Han Sans CN Heavy" panose="020B0200000000000000" charset="-122"/>
              </a:rPr>
              <a:t>东富龙生产制造要智慧制造</a:t>
            </a:r>
            <a:endParaRPr lang="zh-CN" altLang="en-US" sz="1400" b="1" dirty="0">
              <a:latin typeface="Source Han Sans CN Heavy" panose="020B0200000000000000" charset="-122"/>
              <a:ea typeface="Source Han Sans CN Heavy" panose="020B0200000000000000" charset="-122"/>
            </a:endParaRPr>
          </a:p>
        </p:txBody>
      </p:sp>
      <p:cxnSp>
        <p:nvCxnSpPr>
          <p:cNvPr id="35" name="肘形连接符 44"/>
          <p:cNvCxnSpPr/>
          <p:nvPr/>
        </p:nvCxnSpPr>
        <p:spPr>
          <a:xfrm rot="16200000" flipV="1">
            <a:off x="8321538" y="-3443517"/>
            <a:ext cx="71121" cy="7888076"/>
          </a:xfrm>
          <a:prstGeom prst="bentConnector3">
            <a:avLst>
              <a:gd name="adj1" fmla="val 607136"/>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肘形连接符 46"/>
          <p:cNvCxnSpPr/>
          <p:nvPr/>
        </p:nvCxnSpPr>
        <p:spPr>
          <a:xfrm flipV="1">
            <a:off x="11097729" y="1031295"/>
            <a:ext cx="1322074" cy="2801503"/>
          </a:xfrm>
          <a:prstGeom prst="bentConnector2">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11162339" y="3894534"/>
            <a:ext cx="1856759" cy="4276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400" b="1" dirty="0">
                <a:solidFill>
                  <a:srgbClr val="FF0000"/>
                </a:solidFill>
                <a:latin typeface="Source Han Sans CN Heavy" panose="020B0200000000000000" charset="-122"/>
                <a:ea typeface="Source Han Sans CN Heavy" panose="020B0200000000000000" charset="-122"/>
              </a:rPr>
              <a:t>制造数字化转型</a:t>
            </a:r>
            <a:endParaRPr lang="zh-CN" altLang="en-US" sz="1400" b="1" dirty="0">
              <a:solidFill>
                <a:srgbClr val="FF0000"/>
              </a:solidFill>
              <a:latin typeface="Source Han Sans CN Heavy" panose="020B0200000000000000" charset="-122"/>
              <a:ea typeface="Source Han Sans CN Heavy" panose="020B0200000000000000" charset="-122"/>
            </a:endParaRPr>
          </a:p>
        </p:txBody>
      </p:sp>
      <p:sp>
        <p:nvSpPr>
          <p:cNvPr id="38" name="矩形 37"/>
          <p:cNvSpPr/>
          <p:nvPr/>
        </p:nvSpPr>
        <p:spPr>
          <a:xfrm>
            <a:off x="7206303" y="280149"/>
            <a:ext cx="5022044" cy="2422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a:solidFill>
                  <a:srgbClr val="FF0000"/>
                </a:solidFill>
                <a:latin typeface="Source Han Sans CN Heavy" panose="020B0200000000000000" charset="-122"/>
                <a:ea typeface="Source Han Sans CN Heavy" panose="020B0200000000000000" charset="-122"/>
              </a:rPr>
              <a:t>东富龙内部智慧制造才能为客户打造智慧药厂</a:t>
            </a:r>
            <a:endParaRPr lang="zh-CN" altLang="en-US" sz="1600" b="1" dirty="0">
              <a:solidFill>
                <a:srgbClr val="FF0000"/>
              </a:solidFill>
              <a:latin typeface="Source Han Sans CN Heavy" panose="020B0200000000000000" charset="-122"/>
              <a:ea typeface="Source Han Sans CN Heavy" panose="020B0200000000000000" charset="-122"/>
            </a:endParaRPr>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5" name="图片 4"/>
          <p:cNvPicPr>
            <a:picLocks noChangeAspect="1"/>
          </p:cNvPicPr>
          <p:nvPr/>
        </p:nvPicPr>
        <p:blipFill>
          <a:blip r:embed="rId3"/>
          <a:stretch>
            <a:fillRect/>
          </a:stretch>
        </p:blipFill>
        <p:spPr>
          <a:xfrm>
            <a:off x="2540410" y="1047829"/>
            <a:ext cx="9041990" cy="4076904"/>
          </a:xfrm>
          <a:prstGeom prst="rect">
            <a:avLst/>
          </a:prstGeom>
        </p:spPr>
      </p:pic>
      <p:sp>
        <p:nvSpPr>
          <p:cNvPr id="6" name="文本框 5"/>
          <p:cNvSpPr txBox="1"/>
          <p:nvPr/>
        </p:nvSpPr>
        <p:spPr>
          <a:xfrm>
            <a:off x="455753" y="353217"/>
            <a:ext cx="4169313"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lvl="0">
              <a:defRPr/>
            </a:pPr>
            <a:r>
              <a:rPr lang="zh-CN" altLang="en-US" sz="2800" spc="0" dirty="0">
                <a:latin typeface="Source Han Sans CN Heavy" panose="020B0200000000000000" charset="-122"/>
                <a:ea typeface="Source Han Sans CN Heavy" panose="020B0200000000000000" charset="-122"/>
                <a:cs typeface="+mn-ea"/>
                <a:sym typeface="Arial" panose="020B0604020202020204" pitchFamily="34" charset="0"/>
              </a:rPr>
              <a:t>数字化助力生产经营改善</a:t>
            </a:r>
            <a:endParaRPr lang="zh-CN" altLang="en-US" sz="2800" spc="0"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3" name="矩形 2"/>
          <p:cNvSpPr/>
          <p:nvPr/>
        </p:nvSpPr>
        <p:spPr>
          <a:xfrm>
            <a:off x="2797040" y="718954"/>
            <a:ext cx="8372385" cy="5530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600"/>
              </a:lnSpc>
            </a:pPr>
            <a:r>
              <a:rPr lang="zh-CN" altLang="en-US" b="1" dirty="0">
                <a:latin typeface="Source Han Sans CN Heavy" panose="020B0200000000000000" charset="-122"/>
                <a:ea typeface="Source Han Sans CN Heavy" panose="020B0200000000000000" charset="-122"/>
                <a:cs typeface="Source Han Sans CN Heavy" panose="020B0200000000000000" charset="-122"/>
              </a:rPr>
              <a:t>开展的</a:t>
            </a:r>
            <a:r>
              <a:rPr lang="zh-CN" altLang="en-US" b="1" dirty="0">
                <a:solidFill>
                  <a:srgbClr val="FF0000"/>
                </a:solidFill>
                <a:latin typeface="Source Han Sans CN Heavy" panose="020B0200000000000000" charset="-122"/>
                <a:ea typeface="Source Han Sans CN Heavy" panose="020B0200000000000000" charset="-122"/>
                <a:cs typeface="Source Han Sans CN Heavy" panose="020B0200000000000000" charset="-122"/>
              </a:rPr>
              <a:t>数字化管理工作</a:t>
            </a:r>
            <a:r>
              <a:rPr lang="zh-CN" altLang="en-US" b="1" dirty="0">
                <a:latin typeface="Source Han Sans CN Heavy" panose="020B0200000000000000" charset="-122"/>
                <a:ea typeface="Source Han Sans CN Heavy" panose="020B0200000000000000" charset="-122"/>
                <a:cs typeface="Source Han Sans CN Heavy" panose="020B0200000000000000" charset="-122"/>
              </a:rPr>
              <a:t>，提高</a:t>
            </a:r>
            <a:r>
              <a:rPr lang="zh-CN" altLang="en-US" b="1" dirty="0">
                <a:solidFill>
                  <a:srgbClr val="FF0000"/>
                </a:solidFill>
                <a:latin typeface="Source Han Sans CN Heavy" panose="020B0200000000000000" charset="-122"/>
                <a:ea typeface="Source Han Sans CN Heavy" panose="020B0200000000000000" charset="-122"/>
                <a:cs typeface="Source Han Sans CN Heavy" panose="020B0200000000000000" charset="-122"/>
              </a:rPr>
              <a:t>利用效率</a:t>
            </a:r>
            <a:r>
              <a:rPr lang="en-US" altLang="zh-CN" b="1" dirty="0">
                <a:solidFill>
                  <a:srgbClr val="FF0000"/>
                </a:solidFill>
                <a:latin typeface="Source Han Sans CN Heavy" panose="020B0200000000000000" charset="-122"/>
                <a:ea typeface="Source Han Sans CN Heavy" panose="020B0200000000000000" charset="-122"/>
                <a:cs typeface="Source Han Sans CN Heavy" panose="020B0200000000000000" charset="-122"/>
              </a:rPr>
              <a:t>—</a:t>
            </a:r>
            <a:r>
              <a:rPr lang="zh-CN" altLang="en-US" b="1" dirty="0">
                <a:solidFill>
                  <a:srgbClr val="FF0000"/>
                </a:solidFill>
                <a:latin typeface="Source Han Sans CN Heavy" panose="020B0200000000000000" charset="-122"/>
                <a:ea typeface="Source Han Sans CN Heavy" panose="020B0200000000000000" charset="-122"/>
                <a:cs typeface="Source Han Sans CN Heavy" panose="020B0200000000000000" charset="-122"/>
              </a:rPr>
              <a:t>给生产运营数字化的翅膀</a:t>
            </a:r>
            <a:endParaRPr lang="en-US" altLang="zh-CN" b="1" dirty="0">
              <a:solidFill>
                <a:srgbClr val="FF0000"/>
              </a:solidFill>
              <a:latin typeface="Source Han Sans CN Heavy" panose="020B0200000000000000" charset="-122"/>
              <a:ea typeface="Source Han Sans CN Heavy" panose="020B0200000000000000" charset="-122"/>
              <a:cs typeface="Source Han Sans CN Heavy" panose="020B0200000000000000" charset="-122"/>
            </a:endParaRPr>
          </a:p>
        </p:txBody>
      </p:sp>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TextBox 16"/>
          <p:cNvSpPr txBox="1"/>
          <p:nvPr/>
        </p:nvSpPr>
        <p:spPr>
          <a:xfrm>
            <a:off x="10054156" y="2124764"/>
            <a:ext cx="1072919" cy="496182"/>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现场质量问题</a:t>
            </a:r>
            <a:endParaRPr sz="1190" dirty="0" err="1">
              <a:latin typeface="Source Han Sans CN Heavy" panose="020B0200000000000000" charset="-122"/>
              <a:ea typeface="Source Han Sans CN Heavy" panose="020B0200000000000000" charset="-122"/>
            </a:endParaRPr>
          </a:p>
        </p:txBody>
      </p:sp>
      <p:sp>
        <p:nvSpPr>
          <p:cNvPr id="3" name="TextBox 16"/>
          <p:cNvSpPr txBox="1"/>
          <p:nvPr/>
        </p:nvSpPr>
        <p:spPr>
          <a:xfrm>
            <a:off x="10054155" y="1048581"/>
            <a:ext cx="1037156" cy="496182"/>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zh-CN" altLang="en-US" sz="1190" dirty="0">
                <a:latin typeface="Source Han Sans CN Heavy" panose="020B0200000000000000" charset="-122"/>
                <a:ea typeface="Source Han Sans CN Heavy" panose="020B0200000000000000" charset="-122"/>
                <a:cs typeface="Source Han Sans CN Heavy" panose="020B0200000000000000" charset="-122"/>
              </a:rPr>
              <a:t>形成知识</a:t>
            </a:r>
            <a:endParaRPr lang="zh-CN" altLang="en-US" sz="1190" dirty="0">
              <a:latin typeface="Source Han Sans CN Heavy" panose="020B0200000000000000" charset="-122"/>
              <a:ea typeface="Source Han Sans CN Heavy" panose="020B0200000000000000" charset="-122"/>
              <a:cs typeface="Source Han Sans CN Heavy" panose="020B0200000000000000" charset="-122"/>
            </a:endParaRPr>
          </a:p>
          <a:p>
            <a:r>
              <a:rPr sz="1190" dirty="0">
                <a:latin typeface="Source Han Sans CN Heavy" panose="020B0200000000000000" charset="-122"/>
                <a:ea typeface="Source Han Sans CN Heavy" panose="020B0200000000000000" charset="-122"/>
                <a:cs typeface="Source Han Sans CN Heavy" panose="020B0200000000000000" charset="-122"/>
              </a:rPr>
              <a:t>PDCA</a:t>
            </a:r>
            <a:endParaRPr sz="11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5" name="质量平台与各系统之间的关联"/>
          <p:cNvSpPr txBox="1"/>
          <p:nvPr/>
        </p:nvSpPr>
        <p:spPr>
          <a:xfrm>
            <a:off x="2077903" y="1134546"/>
            <a:ext cx="3243231" cy="496182"/>
          </a:xfrm>
          <a:prstGeom prst="rect">
            <a:avLst/>
          </a:prstGeom>
        </p:spPr>
        <p:txBody>
          <a:bodyPr vert="horz" lIns="90840" tIns="45421" rIns="90840" bIns="45421" rtlCol="0" anchor="ctr">
            <a:normAutofit fontScale="92500"/>
          </a:bodyPr>
          <a:lstStyle>
            <a:lvl1pPr algn="l" defTabSz="841375" rtl="0" eaLnBrk="1" latinLnBrk="0" hangingPunct="1">
              <a:lnSpc>
                <a:spcPct val="90000"/>
              </a:lnSpc>
              <a:spcBef>
                <a:spcPct val="0"/>
              </a:spcBef>
              <a:buNone/>
              <a:defRPr sz="2300" b="1" kern="1200">
                <a:solidFill>
                  <a:srgbClr val="AB1500"/>
                </a:solidFill>
                <a:latin typeface="Arial" panose="020B0604020202020204"/>
                <a:ea typeface="Arial" panose="020B0604020202020204"/>
                <a:cs typeface="Arial" panose="020B0604020202020204"/>
                <a:sym typeface="Arial" panose="020B0604020202020204"/>
              </a:defRPr>
            </a:lvl1pPr>
          </a:lstStyle>
          <a:p>
            <a:r>
              <a:rPr lang="zh-CN" altLang="en-US" sz="2790" dirty="0">
                <a:latin typeface="Source Han Sans CN Heavy" panose="020B0200000000000000" charset="-122"/>
                <a:ea typeface="Source Han Sans CN Heavy" panose="020B0200000000000000" charset="-122"/>
              </a:rPr>
              <a:t>数字化平台关联关系</a:t>
            </a:r>
            <a:endParaRPr lang="zh-CN" altLang="en-US" sz="2790" dirty="0">
              <a:latin typeface="Source Han Sans CN Heavy" panose="020B0200000000000000" charset="-122"/>
              <a:ea typeface="Source Han Sans CN Heavy" panose="020B0200000000000000" charset="-122"/>
            </a:endParaRPr>
          </a:p>
        </p:txBody>
      </p:sp>
      <p:sp>
        <p:nvSpPr>
          <p:cNvPr id="6" name="TextBox 12"/>
          <p:cNvSpPr txBox="1"/>
          <p:nvPr/>
        </p:nvSpPr>
        <p:spPr>
          <a:xfrm>
            <a:off x="2308916" y="2269399"/>
            <a:ext cx="1649287" cy="496182"/>
          </a:xfrm>
          <a:prstGeom prst="rect">
            <a:avLst/>
          </a:prstGeom>
          <a:solidFill>
            <a:srgbClr val="797979"/>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cs typeface="Source Han Sans CN Heavy" panose="020B0200000000000000" charset="-122"/>
              </a:rPr>
              <a:t>销售平台</a:t>
            </a:r>
            <a:endParaRPr lang="en-US" sz="1790" dirty="0">
              <a:latin typeface="Source Han Sans CN Heavy" panose="020B0200000000000000" charset="-122"/>
              <a:ea typeface="Source Han Sans CN Heavy" panose="020B0200000000000000" charset="-122"/>
              <a:cs typeface="Source Han Sans CN Heavy" panose="020B0200000000000000" charset="-122"/>
            </a:endParaRPr>
          </a:p>
          <a:p>
            <a:r>
              <a:rPr lang="en-US" sz="1790" dirty="0">
                <a:latin typeface="Source Han Sans CN Heavy" panose="020B0200000000000000" charset="-122"/>
                <a:ea typeface="Source Han Sans CN Heavy" panose="020B0200000000000000" charset="-122"/>
                <a:cs typeface="Source Han Sans CN Heavy" panose="020B0200000000000000" charset="-122"/>
              </a:rPr>
              <a:t>CRM</a:t>
            </a:r>
            <a:endParaRPr sz="17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7" name="TextBox 12"/>
          <p:cNvSpPr txBox="1"/>
          <p:nvPr/>
        </p:nvSpPr>
        <p:spPr>
          <a:xfrm>
            <a:off x="11322842" y="2298996"/>
            <a:ext cx="1251739" cy="496182"/>
          </a:xfrm>
          <a:prstGeom prst="rect">
            <a:avLst/>
          </a:prstGeom>
          <a:solidFill>
            <a:srgbClr val="595959"/>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cs typeface="Source Han Sans CN Heavy" panose="020B0200000000000000" charset="-122"/>
              </a:rPr>
              <a:t>服务平台</a:t>
            </a:r>
            <a:endParaRPr lang="en-US" sz="1790" dirty="0">
              <a:latin typeface="Source Han Sans CN Heavy" panose="020B0200000000000000" charset="-122"/>
              <a:ea typeface="Source Han Sans CN Heavy" panose="020B0200000000000000" charset="-122"/>
              <a:cs typeface="Source Han Sans CN Heavy" panose="020B0200000000000000" charset="-122"/>
            </a:endParaRPr>
          </a:p>
          <a:p>
            <a:r>
              <a:rPr lang="en-US" sz="1790" dirty="0">
                <a:latin typeface="Source Han Sans CN Heavy" panose="020B0200000000000000" charset="-122"/>
                <a:ea typeface="Source Han Sans CN Heavy" panose="020B0200000000000000" charset="-122"/>
                <a:cs typeface="Source Han Sans CN Heavy" panose="020B0200000000000000" charset="-122"/>
              </a:rPr>
              <a:t>SMP</a:t>
            </a:r>
            <a:endParaRPr sz="17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9" name="TextBox 12"/>
          <p:cNvSpPr txBox="1"/>
          <p:nvPr/>
        </p:nvSpPr>
        <p:spPr>
          <a:xfrm>
            <a:off x="5568111" y="2276407"/>
            <a:ext cx="1466323" cy="496182"/>
          </a:xfrm>
          <a:prstGeom prst="rect">
            <a:avLst/>
          </a:prstGeom>
          <a:solidFill>
            <a:schemeClr val="accent4">
              <a:lumMod val="75000"/>
            </a:schemeClr>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cs typeface="Source Han Sans CN Heavy" panose="020B0200000000000000" charset="-122"/>
              </a:rPr>
              <a:t>项目计划平台</a:t>
            </a:r>
            <a:r>
              <a:rPr lang="en-US" sz="1790" dirty="0" err="1">
                <a:latin typeface="Source Han Sans CN Heavy" panose="020B0200000000000000" charset="-122"/>
                <a:ea typeface="Source Han Sans CN Heavy" panose="020B0200000000000000" charset="-122"/>
                <a:cs typeface="Source Han Sans CN Heavy" panose="020B0200000000000000" charset="-122"/>
              </a:rPr>
              <a:t>PMS</a:t>
            </a:r>
            <a:endParaRPr sz="17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10" name="TextBox 12"/>
          <p:cNvSpPr txBox="1"/>
          <p:nvPr/>
        </p:nvSpPr>
        <p:spPr>
          <a:xfrm>
            <a:off x="7740734" y="4661990"/>
            <a:ext cx="1999308" cy="496182"/>
          </a:xfrm>
          <a:prstGeom prst="rect">
            <a:avLst/>
          </a:prstGeom>
          <a:solidFill>
            <a:srgbClr val="000000"/>
          </a:solidFill>
          <a:ln w="12700">
            <a:miter lim="400000"/>
          </a:ln>
        </p:spPr>
        <p:txBody>
          <a:bodyPr lIns="45420" rIns="45420" anchor="ctr"/>
          <a:lstStyle>
            <a:lvl1pPr algn="ctr">
              <a:defRPr b="1">
                <a:solidFill>
                  <a:srgbClr val="FFFFFF"/>
                </a:solidFill>
              </a:defRPr>
            </a:lvl1pPr>
          </a:lstStyle>
          <a:p>
            <a:r>
              <a:rPr lang="zh-CN" altLang="en-US" sz="1790" dirty="0">
                <a:latin typeface="Source Han Sans CN Heavy" panose="020B0200000000000000" charset="-122"/>
                <a:ea typeface="Source Han Sans CN Heavy" panose="020B0200000000000000" charset="-122"/>
              </a:rPr>
              <a:t>帆软</a:t>
            </a:r>
            <a:r>
              <a:rPr sz="1790" dirty="0" err="1">
                <a:latin typeface="Source Han Sans CN Heavy" panose="020B0200000000000000" charset="-122"/>
                <a:ea typeface="Source Han Sans CN Heavy" panose="020B0200000000000000" charset="-122"/>
              </a:rPr>
              <a:t>报表系统</a:t>
            </a:r>
            <a:endParaRPr sz="1790" dirty="0">
              <a:latin typeface="Source Han Sans CN Heavy" panose="020B0200000000000000" charset="-122"/>
              <a:ea typeface="Source Han Sans CN Heavy" panose="020B0200000000000000" charset="-122"/>
            </a:endParaRPr>
          </a:p>
        </p:txBody>
      </p:sp>
      <p:sp>
        <p:nvSpPr>
          <p:cNvPr id="11" name="TextBox 12"/>
          <p:cNvSpPr txBox="1"/>
          <p:nvPr/>
        </p:nvSpPr>
        <p:spPr>
          <a:xfrm>
            <a:off x="8181244" y="2283417"/>
            <a:ext cx="1804361" cy="496182"/>
          </a:xfrm>
          <a:prstGeom prst="rect">
            <a:avLst/>
          </a:prstGeom>
          <a:solidFill>
            <a:srgbClr val="C1230D"/>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cs typeface="Source Han Sans CN Heavy" panose="020B0200000000000000" charset="-122"/>
              </a:rPr>
              <a:t>质量管理平台</a:t>
            </a:r>
            <a:endParaRPr lang="en-US" sz="1790" dirty="0">
              <a:latin typeface="Source Han Sans CN Heavy" panose="020B0200000000000000" charset="-122"/>
              <a:ea typeface="Source Han Sans CN Heavy" panose="020B0200000000000000" charset="-122"/>
              <a:cs typeface="Source Han Sans CN Heavy" panose="020B0200000000000000" charset="-122"/>
            </a:endParaRPr>
          </a:p>
          <a:p>
            <a:r>
              <a:rPr lang="en-US" sz="1790" dirty="0">
                <a:latin typeface="Source Han Sans CN Heavy" panose="020B0200000000000000" charset="-122"/>
                <a:ea typeface="Source Han Sans CN Heavy" panose="020B0200000000000000" charset="-122"/>
                <a:cs typeface="Source Han Sans CN Heavy" panose="020B0200000000000000" charset="-122"/>
              </a:rPr>
              <a:t>QMS</a:t>
            </a:r>
            <a:endParaRPr sz="17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12" name="箭头"/>
          <p:cNvSpPr/>
          <p:nvPr/>
        </p:nvSpPr>
        <p:spPr>
          <a:xfrm>
            <a:off x="4110469" y="2414591"/>
            <a:ext cx="1421903"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13" name="箭头"/>
          <p:cNvSpPr/>
          <p:nvPr/>
        </p:nvSpPr>
        <p:spPr>
          <a:xfrm rot="10800000">
            <a:off x="10119571" y="2429804"/>
            <a:ext cx="965627"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14" name="箭头"/>
          <p:cNvSpPr/>
          <p:nvPr/>
        </p:nvSpPr>
        <p:spPr>
          <a:xfrm rot="10800000">
            <a:off x="7159603" y="2390437"/>
            <a:ext cx="850352"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15" name="TextBox 12"/>
          <p:cNvSpPr txBox="1"/>
          <p:nvPr/>
        </p:nvSpPr>
        <p:spPr>
          <a:xfrm>
            <a:off x="11322842" y="1444734"/>
            <a:ext cx="1251739" cy="496182"/>
          </a:xfrm>
          <a:prstGeom prst="rect">
            <a:avLst/>
          </a:prstGeom>
          <a:solidFill>
            <a:schemeClr val="accent6"/>
          </a:solidFill>
          <a:ln w="12700">
            <a:miter lim="400000"/>
          </a:ln>
        </p:spPr>
        <p:txBody>
          <a:bodyPr lIns="45420" rIns="45420" anchor="ctr"/>
          <a:lstStyle>
            <a:lvl1pPr algn="ctr">
              <a:defRPr b="1">
                <a:solidFill>
                  <a:srgbClr val="FFFFFF"/>
                </a:solidFill>
              </a:defRPr>
            </a:lvl1pPr>
          </a:lstStyle>
          <a:p>
            <a:r>
              <a:rPr sz="1790" dirty="0">
                <a:latin typeface="Source Han Sans CN Heavy" panose="020B0200000000000000" charset="-122"/>
                <a:ea typeface="Source Han Sans CN Heavy" panose="020B0200000000000000" charset="-122"/>
              </a:rPr>
              <a:t>E-learning</a:t>
            </a:r>
            <a:endParaRPr sz="1790" dirty="0">
              <a:latin typeface="Source Han Sans CN Heavy" panose="020B0200000000000000" charset="-122"/>
              <a:ea typeface="Source Han Sans CN Heavy" panose="020B0200000000000000" charset="-122"/>
            </a:endParaRPr>
          </a:p>
        </p:txBody>
      </p:sp>
      <p:sp>
        <p:nvSpPr>
          <p:cNvPr id="16" name="箭头"/>
          <p:cNvSpPr/>
          <p:nvPr/>
        </p:nvSpPr>
        <p:spPr>
          <a:xfrm>
            <a:off x="8847651" y="3787073"/>
            <a:ext cx="3147229" cy="153785"/>
          </a:xfrm>
          <a:prstGeom prst="rightArrow">
            <a:avLst>
              <a:gd name="adj1" fmla="val 21326"/>
              <a:gd name="adj2" fmla="val 119324"/>
            </a:avLst>
          </a:prstGeom>
          <a:solidFill>
            <a:schemeClr val="accent5">
              <a:satOff val="-3544"/>
              <a:lumOff val="-10349"/>
            </a:schemeClr>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17" name="TextBox 16"/>
          <p:cNvSpPr txBox="1"/>
          <p:nvPr/>
        </p:nvSpPr>
        <p:spPr>
          <a:xfrm>
            <a:off x="7926087" y="2748302"/>
            <a:ext cx="2104792" cy="496182"/>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厂内过程质量数据抓取</a:t>
            </a:r>
            <a:endParaRPr sz="1190" dirty="0" err="1">
              <a:latin typeface="Source Han Sans CN Heavy" panose="020B0200000000000000" charset="-122"/>
              <a:ea typeface="Source Han Sans CN Heavy" panose="020B0200000000000000" charset="-122"/>
            </a:endParaRPr>
          </a:p>
        </p:txBody>
      </p:sp>
      <p:sp>
        <p:nvSpPr>
          <p:cNvPr id="18" name="TextBox 12"/>
          <p:cNvSpPr txBox="1"/>
          <p:nvPr/>
        </p:nvSpPr>
        <p:spPr>
          <a:xfrm>
            <a:off x="2368185" y="4661990"/>
            <a:ext cx="1562577" cy="496182"/>
          </a:xfrm>
          <a:prstGeom prst="rect">
            <a:avLst/>
          </a:prstGeom>
          <a:solidFill>
            <a:srgbClr val="005493"/>
          </a:solidFill>
          <a:ln w="12700">
            <a:miter lim="400000"/>
          </a:ln>
        </p:spPr>
        <p:txBody>
          <a:bodyPr lIns="45420" rIns="45420" anchor="ctr"/>
          <a:lstStyle>
            <a:lvl1pPr algn="ctr">
              <a:defRPr b="1">
                <a:solidFill>
                  <a:srgbClr val="FFFFFF"/>
                </a:solidFill>
              </a:defRPr>
            </a:lvl1pPr>
          </a:lstStyle>
          <a:p>
            <a:r>
              <a:rPr sz="1790" dirty="0">
                <a:latin typeface="Source Han Sans CN Heavy" panose="020B0200000000000000" charset="-122"/>
                <a:ea typeface="Source Han Sans CN Heavy" panose="020B0200000000000000" charset="-122"/>
                <a:cs typeface="Source Han Sans CN Heavy" panose="020B0200000000000000" charset="-122"/>
              </a:rPr>
              <a:t>KK</a:t>
            </a:r>
            <a:r>
              <a:rPr lang="en-US" sz="1790" dirty="0">
                <a:latin typeface="Source Han Sans CN Heavy" panose="020B0200000000000000" charset="-122"/>
                <a:ea typeface="Source Han Sans CN Heavy" panose="020B0200000000000000" charset="-122"/>
                <a:cs typeface="Source Han Sans CN Heavy" panose="020B0200000000000000" charset="-122"/>
              </a:rPr>
              <a:t>(OA</a:t>
            </a:r>
            <a:r>
              <a:rPr lang="zh-CN" altLang="en-US" sz="1790" dirty="0">
                <a:latin typeface="Source Han Sans CN Heavy" panose="020B0200000000000000" charset="-122"/>
                <a:ea typeface="Source Han Sans CN Heavy" panose="020B0200000000000000" charset="-122"/>
                <a:cs typeface="Source Han Sans CN Heavy" panose="020B0200000000000000" charset="-122"/>
              </a:rPr>
              <a:t>平台）</a:t>
            </a:r>
            <a:endParaRPr sz="17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19" name="TextBox 12"/>
          <p:cNvSpPr txBox="1"/>
          <p:nvPr/>
        </p:nvSpPr>
        <p:spPr>
          <a:xfrm>
            <a:off x="5648648" y="910959"/>
            <a:ext cx="1834416" cy="496182"/>
          </a:xfrm>
          <a:prstGeom prst="rect">
            <a:avLst/>
          </a:prstGeom>
          <a:solidFill>
            <a:srgbClr val="005493"/>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rPr>
              <a:t>相关人员邮箱</a:t>
            </a:r>
            <a:endParaRPr sz="1790" dirty="0" err="1">
              <a:latin typeface="Source Han Sans CN Heavy" panose="020B0200000000000000" charset="-122"/>
              <a:ea typeface="Source Han Sans CN Heavy" panose="020B0200000000000000" charset="-122"/>
            </a:endParaRPr>
          </a:p>
        </p:txBody>
      </p:sp>
      <p:sp>
        <p:nvSpPr>
          <p:cNvPr id="20" name="TextBox 12"/>
          <p:cNvSpPr txBox="1"/>
          <p:nvPr/>
        </p:nvSpPr>
        <p:spPr>
          <a:xfrm>
            <a:off x="2368184" y="3709703"/>
            <a:ext cx="1555892" cy="496182"/>
          </a:xfrm>
          <a:prstGeom prst="rect">
            <a:avLst/>
          </a:prstGeom>
          <a:solidFill>
            <a:srgbClr val="021EAA"/>
          </a:solidFill>
          <a:ln w="12700" cap="flat">
            <a:noFill/>
            <a:miter lim="400000"/>
          </a:ln>
          <a:effectLst/>
        </p:spPr>
        <p:txBody>
          <a:bodyPr wrap="square" lIns="45420" tIns="45420" rIns="45420" bIns="45420" numCol="1" anchor="ctr">
            <a:noAutofit/>
          </a:bodyPr>
          <a:lstStyle>
            <a:lvl1pPr algn="ctr">
              <a:defRPr b="1">
                <a:solidFill>
                  <a:srgbClr val="FFFFFF"/>
                </a:solidFill>
              </a:defRPr>
            </a:lvl1pPr>
          </a:lstStyle>
          <a:p>
            <a:r>
              <a:rPr sz="1790" dirty="0">
                <a:latin typeface="Source Han Sans CN Heavy" panose="020B0200000000000000" charset="-122"/>
                <a:ea typeface="Source Han Sans CN Heavy" panose="020B0200000000000000" charset="-122"/>
              </a:rPr>
              <a:t>ERP</a:t>
            </a:r>
            <a:endParaRPr sz="1790" dirty="0">
              <a:latin typeface="Source Han Sans CN Heavy" panose="020B0200000000000000" charset="-122"/>
              <a:ea typeface="Source Han Sans CN Heavy" panose="020B0200000000000000" charset="-122"/>
            </a:endParaRPr>
          </a:p>
        </p:txBody>
      </p:sp>
      <p:sp>
        <p:nvSpPr>
          <p:cNvPr id="21" name="TextBox 12"/>
          <p:cNvSpPr txBox="1"/>
          <p:nvPr/>
        </p:nvSpPr>
        <p:spPr>
          <a:xfrm>
            <a:off x="1027715" y="3709703"/>
            <a:ext cx="612143" cy="496182"/>
          </a:xfrm>
          <a:prstGeom prst="rect">
            <a:avLst/>
          </a:prstGeom>
          <a:solidFill>
            <a:srgbClr val="FFFFFF"/>
          </a:solidFill>
          <a:ln w="12700" cap="flat">
            <a:solidFill>
              <a:srgbClr val="C1230D"/>
            </a:solidFill>
            <a:prstDash val="solid"/>
            <a:miter lim="800000"/>
          </a:ln>
          <a:effectLst/>
        </p:spPr>
        <p:txBody>
          <a:bodyPr wrap="square" lIns="45420" tIns="45420" rIns="45420" bIns="45420" numCol="1" anchor="ctr">
            <a:noAutofit/>
          </a:bodyPr>
          <a:lstStyle>
            <a:lvl1pPr algn="ctr">
              <a:defRPr b="1"/>
            </a:lvl1pPr>
          </a:lstStyle>
          <a:p>
            <a:r>
              <a:rPr sz="1790">
                <a:latin typeface="Source Han Sans CN Heavy" panose="020B0200000000000000" charset="-122"/>
                <a:ea typeface="Source Han Sans CN Heavy" panose="020B0200000000000000" charset="-122"/>
              </a:rPr>
              <a:t>PLM</a:t>
            </a:r>
            <a:endParaRPr sz="1790">
              <a:latin typeface="Source Han Sans CN Heavy" panose="020B0200000000000000" charset="-122"/>
              <a:ea typeface="Source Han Sans CN Heavy" panose="020B0200000000000000" charset="-122"/>
            </a:endParaRPr>
          </a:p>
        </p:txBody>
      </p:sp>
      <p:sp>
        <p:nvSpPr>
          <p:cNvPr id="22" name="箭头"/>
          <p:cNvSpPr/>
          <p:nvPr/>
        </p:nvSpPr>
        <p:spPr>
          <a:xfrm>
            <a:off x="8787603" y="1527430"/>
            <a:ext cx="676861"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23" name="箭头"/>
          <p:cNvSpPr/>
          <p:nvPr/>
        </p:nvSpPr>
        <p:spPr>
          <a:xfrm rot="16200000">
            <a:off x="8453882" y="1874481"/>
            <a:ext cx="658595" cy="143056"/>
          </a:xfrm>
          <a:prstGeom prst="rightArrow">
            <a:avLst>
              <a:gd name="adj1" fmla="val 21326"/>
              <a:gd name="adj2" fmla="val 156049"/>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24" name="箭头"/>
          <p:cNvSpPr/>
          <p:nvPr/>
        </p:nvSpPr>
        <p:spPr>
          <a:xfrm>
            <a:off x="10204136" y="1527430"/>
            <a:ext cx="929864"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25" name="箭头"/>
          <p:cNvSpPr/>
          <p:nvPr/>
        </p:nvSpPr>
        <p:spPr>
          <a:xfrm rot="16200000">
            <a:off x="6229543" y="1785038"/>
            <a:ext cx="778201" cy="143056"/>
          </a:xfrm>
          <a:prstGeom prst="rightArrow">
            <a:avLst>
              <a:gd name="adj1" fmla="val 21326"/>
              <a:gd name="adj2" fmla="val 213041"/>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26" name="箭头"/>
          <p:cNvSpPr/>
          <p:nvPr/>
        </p:nvSpPr>
        <p:spPr>
          <a:xfrm>
            <a:off x="7181577" y="2600986"/>
            <a:ext cx="850352"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27" name="TextBox 16"/>
          <p:cNvSpPr txBox="1"/>
          <p:nvPr/>
        </p:nvSpPr>
        <p:spPr>
          <a:xfrm>
            <a:off x="7065060" y="2756629"/>
            <a:ext cx="1072919" cy="357639"/>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质量计划</a:t>
            </a:r>
            <a:endParaRPr sz="1190" dirty="0" err="1">
              <a:latin typeface="Source Han Sans CN Heavy" panose="020B0200000000000000" charset="-122"/>
              <a:ea typeface="Source Han Sans CN Heavy" panose="020B0200000000000000" charset="-122"/>
            </a:endParaRPr>
          </a:p>
        </p:txBody>
      </p:sp>
      <p:sp>
        <p:nvSpPr>
          <p:cNvPr id="28" name="TextBox 16"/>
          <p:cNvSpPr txBox="1"/>
          <p:nvPr/>
        </p:nvSpPr>
        <p:spPr>
          <a:xfrm>
            <a:off x="7065060" y="1972754"/>
            <a:ext cx="1072919" cy="357639"/>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质量整改</a:t>
            </a:r>
            <a:endParaRPr sz="1190" dirty="0" err="1">
              <a:latin typeface="Source Han Sans CN Heavy" panose="020B0200000000000000" charset="-122"/>
              <a:ea typeface="Source Han Sans CN Heavy" panose="020B0200000000000000" charset="-122"/>
            </a:endParaRPr>
          </a:p>
        </p:txBody>
      </p:sp>
      <p:sp>
        <p:nvSpPr>
          <p:cNvPr id="29" name="箭头"/>
          <p:cNvSpPr/>
          <p:nvPr/>
        </p:nvSpPr>
        <p:spPr>
          <a:xfrm rot="16200000">
            <a:off x="11780461" y="1185904"/>
            <a:ext cx="358553" cy="143421"/>
          </a:xfrm>
          <a:prstGeom prst="rightArrow">
            <a:avLst>
              <a:gd name="adj1" fmla="val 21326"/>
              <a:gd name="adj2" fmla="val 159280"/>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30" name="TextBox 12"/>
          <p:cNvSpPr txBox="1"/>
          <p:nvPr/>
        </p:nvSpPr>
        <p:spPr>
          <a:xfrm>
            <a:off x="11305873" y="401239"/>
            <a:ext cx="1251739" cy="496182"/>
          </a:xfrm>
          <a:prstGeom prst="rect">
            <a:avLst/>
          </a:prstGeom>
          <a:solidFill>
            <a:schemeClr val="accent6"/>
          </a:solidFill>
          <a:ln w="12700">
            <a:miter lim="400000"/>
          </a:ln>
        </p:spPr>
        <p:txBody>
          <a:bodyPr lIns="45420" rIns="45420" anchor="ctr"/>
          <a:lstStyle>
            <a:lvl1pPr algn="ctr">
              <a:defRPr b="1">
                <a:solidFill>
                  <a:srgbClr val="FFFFFF"/>
                </a:solidFill>
              </a:defRPr>
            </a:lvl1pPr>
          </a:lstStyle>
          <a:p>
            <a:r>
              <a:rPr sz="1790">
                <a:latin typeface="Source Han Sans CN Heavy" panose="020B0200000000000000" charset="-122"/>
                <a:ea typeface="Source Han Sans CN Heavy" panose="020B0200000000000000" charset="-122"/>
              </a:rPr>
              <a:t>人岗匹配</a:t>
            </a:r>
            <a:endParaRPr sz="1790">
              <a:latin typeface="Source Han Sans CN Heavy" panose="020B0200000000000000" charset="-122"/>
              <a:ea typeface="Source Han Sans CN Heavy" panose="020B0200000000000000" charset="-122"/>
            </a:endParaRPr>
          </a:p>
        </p:txBody>
      </p:sp>
      <p:sp>
        <p:nvSpPr>
          <p:cNvPr id="31" name="TextBox 16"/>
          <p:cNvSpPr txBox="1"/>
          <p:nvPr/>
        </p:nvSpPr>
        <p:spPr>
          <a:xfrm>
            <a:off x="10907342" y="818946"/>
            <a:ext cx="2104792" cy="496182"/>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建立绩效管理</a:t>
            </a:r>
            <a:endParaRPr sz="1190" dirty="0" err="1">
              <a:latin typeface="Source Han Sans CN Heavy" panose="020B0200000000000000" charset="-122"/>
              <a:ea typeface="Source Han Sans CN Heavy" panose="020B0200000000000000" charset="-122"/>
            </a:endParaRPr>
          </a:p>
        </p:txBody>
      </p:sp>
      <p:sp>
        <p:nvSpPr>
          <p:cNvPr id="32" name="箭头"/>
          <p:cNvSpPr/>
          <p:nvPr/>
        </p:nvSpPr>
        <p:spPr>
          <a:xfrm>
            <a:off x="10119571" y="2600986"/>
            <a:ext cx="979488" cy="143056"/>
          </a:xfrm>
          <a:prstGeom prst="rightArrow">
            <a:avLst>
              <a:gd name="adj1" fmla="val 21326"/>
              <a:gd name="adj2" fmla="val 168993"/>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33" name="TextBox 16"/>
          <p:cNvSpPr txBox="1"/>
          <p:nvPr/>
        </p:nvSpPr>
        <p:spPr>
          <a:xfrm>
            <a:off x="10030880" y="2890664"/>
            <a:ext cx="1677068" cy="630039"/>
          </a:xfrm>
          <a:prstGeom prst="rect">
            <a:avLst/>
          </a:prstGeom>
          <a:ln w="12700">
            <a:miter lim="400000"/>
          </a:ln>
        </p:spPr>
        <p:txBody>
          <a:bodyPr lIns="45420" rIns="4542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9385" indent="-159385">
              <a:lnSpc>
                <a:spcPts val="1790"/>
              </a:lnSpc>
              <a:buSzPct val="100000"/>
              <a:buAutoNum type="arabicPeriod"/>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rPr>
              <a:t>发货项目遗留清单</a:t>
            </a:r>
            <a:endParaRPr sz="1190" dirty="0">
              <a:latin typeface="Source Han Sans CN Heavy" panose="020B0200000000000000" charset="-122"/>
              <a:ea typeface="Source Han Sans CN Heavy" panose="020B0200000000000000" charset="-122"/>
            </a:endParaRPr>
          </a:p>
          <a:p>
            <a:pPr marL="159385" indent="-159385">
              <a:lnSpc>
                <a:spcPts val="1790"/>
              </a:lnSpc>
              <a:buSzPct val="100000"/>
              <a:buAutoNum type="arabicPeriod"/>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rPr>
              <a:t>问题处理结果</a:t>
            </a:r>
            <a:endParaRPr sz="1190" dirty="0">
              <a:latin typeface="Source Han Sans CN Heavy" panose="020B0200000000000000" charset="-122"/>
              <a:ea typeface="Source Han Sans CN Heavy" panose="020B0200000000000000" charset="-122"/>
            </a:endParaRPr>
          </a:p>
        </p:txBody>
      </p:sp>
      <p:sp>
        <p:nvSpPr>
          <p:cNvPr id="34" name="线条"/>
          <p:cNvSpPr/>
          <p:nvPr/>
        </p:nvSpPr>
        <p:spPr>
          <a:xfrm>
            <a:off x="3918671" y="3853120"/>
            <a:ext cx="4899665" cy="17129"/>
          </a:xfrm>
          <a:prstGeom prst="line">
            <a:avLst/>
          </a:prstGeom>
          <a:ln w="38100">
            <a:solidFill>
              <a:schemeClr val="accent5">
                <a:satOff val="-3544"/>
                <a:lumOff val="-10349"/>
              </a:schemeClr>
            </a:solidFill>
            <a:miter/>
          </a:ln>
        </p:spPr>
        <p:txBody>
          <a:bodyPr lIns="45420" rIns="4542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790">
              <a:latin typeface="微软雅黑" panose="020B0503020204020204" charset="-122"/>
              <a:ea typeface="微软雅黑" panose="020B0503020204020204" charset="-122"/>
            </a:endParaRPr>
          </a:p>
        </p:txBody>
      </p:sp>
      <p:sp>
        <p:nvSpPr>
          <p:cNvPr id="35" name="TextBox 16"/>
          <p:cNvSpPr txBox="1"/>
          <p:nvPr/>
        </p:nvSpPr>
        <p:spPr>
          <a:xfrm>
            <a:off x="6902767" y="3557657"/>
            <a:ext cx="1154040"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该发未发</a:t>
            </a:r>
            <a:endParaRPr sz="1190" dirty="0" err="1">
              <a:latin typeface="Source Han Sans CN Heavy" panose="020B0200000000000000" charset="-122"/>
              <a:ea typeface="Source Han Sans CN Heavy" panose="020B0200000000000000" charset="-122"/>
            </a:endParaRPr>
          </a:p>
        </p:txBody>
      </p:sp>
      <p:sp>
        <p:nvSpPr>
          <p:cNvPr id="36" name="TextBox 16"/>
          <p:cNvSpPr txBox="1"/>
          <p:nvPr/>
        </p:nvSpPr>
        <p:spPr>
          <a:xfrm>
            <a:off x="4241816" y="3358016"/>
            <a:ext cx="1154040"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zh-CN" altLang="en-US" sz="1190" dirty="0">
                <a:latin typeface="Source Han Sans CN Heavy" panose="020B0200000000000000" charset="-122"/>
                <a:ea typeface="Source Han Sans CN Heavy" panose="020B0200000000000000" charset="-122"/>
              </a:rPr>
              <a:t>项目</a:t>
            </a:r>
            <a:r>
              <a:rPr sz="1190" dirty="0" err="1">
                <a:latin typeface="Source Han Sans CN Heavy" panose="020B0200000000000000" charset="-122"/>
                <a:ea typeface="Source Han Sans CN Heavy" panose="020B0200000000000000" charset="-122"/>
              </a:rPr>
              <a:t>计划</a:t>
            </a:r>
            <a:endParaRPr sz="1190" dirty="0">
              <a:latin typeface="Source Han Sans CN Heavy" panose="020B0200000000000000" charset="-122"/>
              <a:ea typeface="Source Han Sans CN Heavy" panose="020B0200000000000000" charset="-122"/>
            </a:endParaRPr>
          </a:p>
        </p:txBody>
      </p:sp>
      <p:sp>
        <p:nvSpPr>
          <p:cNvPr id="37" name="TextBox 16"/>
          <p:cNvSpPr txBox="1"/>
          <p:nvPr/>
        </p:nvSpPr>
        <p:spPr>
          <a:xfrm>
            <a:off x="4325928" y="3924281"/>
            <a:ext cx="1154040"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dirty="0" err="1">
                <a:latin typeface="Source Han Sans CN Heavy" panose="020B0200000000000000" charset="-122"/>
                <a:ea typeface="Source Han Sans CN Heavy" panose="020B0200000000000000" charset="-122"/>
              </a:rPr>
              <a:t>供应商质量</a:t>
            </a:r>
            <a:endParaRPr sz="1190" dirty="0" err="1">
              <a:latin typeface="Source Han Sans CN Heavy" panose="020B0200000000000000" charset="-122"/>
              <a:ea typeface="Source Han Sans CN Heavy" panose="020B0200000000000000" charset="-122"/>
            </a:endParaRPr>
          </a:p>
        </p:txBody>
      </p:sp>
      <p:sp>
        <p:nvSpPr>
          <p:cNvPr id="38" name="箭头"/>
          <p:cNvSpPr/>
          <p:nvPr/>
        </p:nvSpPr>
        <p:spPr>
          <a:xfrm rot="16200000">
            <a:off x="11505500" y="3283822"/>
            <a:ext cx="995541" cy="143056"/>
          </a:xfrm>
          <a:prstGeom prst="rightArrow">
            <a:avLst>
              <a:gd name="adj1" fmla="val 21326"/>
              <a:gd name="adj2" fmla="val 129263"/>
            </a:avLst>
          </a:prstGeom>
          <a:solidFill>
            <a:schemeClr val="accent5">
              <a:satOff val="-3544"/>
              <a:lumOff val="-10349"/>
            </a:schemeClr>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39" name="箭头"/>
          <p:cNvSpPr/>
          <p:nvPr/>
        </p:nvSpPr>
        <p:spPr>
          <a:xfrm rot="5400000">
            <a:off x="8469333" y="3780807"/>
            <a:ext cx="1566524" cy="143056"/>
          </a:xfrm>
          <a:prstGeom prst="rightArrow">
            <a:avLst>
              <a:gd name="adj1" fmla="val 21326"/>
              <a:gd name="adj2" fmla="val 213041"/>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40" name="客户需求管理…"/>
          <p:cNvSpPr txBox="1"/>
          <p:nvPr/>
        </p:nvSpPr>
        <p:spPr>
          <a:xfrm>
            <a:off x="3971968" y="1657744"/>
            <a:ext cx="1475603" cy="758727"/>
          </a:xfrm>
          <a:prstGeom prst="rect">
            <a:avLst/>
          </a:prstGeom>
          <a:ln w="12700">
            <a:miter lim="400000"/>
          </a:ln>
        </p:spPr>
        <p:txBody>
          <a:bodyPr wrap="none" lIns="45420" rIns="454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cs typeface="Source Han Sans CN Heavy" panose="020B0200000000000000" charset="-122"/>
              </a:rPr>
              <a:t>客户需求管理</a:t>
            </a:r>
            <a:endParaRPr sz="1190" dirty="0">
              <a:latin typeface="Source Han Sans CN Heavy" panose="020B0200000000000000" charset="-122"/>
              <a:ea typeface="Source Han Sans CN Heavy" panose="020B0200000000000000" charset="-122"/>
              <a:cs typeface="Source Han Sans CN Heavy" panose="020B0200000000000000" charset="-122"/>
            </a:endParaRPr>
          </a:p>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cs typeface="Source Han Sans CN Heavy" panose="020B0200000000000000" charset="-122"/>
              </a:rPr>
              <a:t>客户画像</a:t>
            </a:r>
            <a:endParaRPr sz="1190" dirty="0">
              <a:latin typeface="Source Han Sans CN Heavy" panose="020B0200000000000000" charset="-122"/>
              <a:ea typeface="Source Han Sans CN Heavy" panose="020B0200000000000000" charset="-122"/>
              <a:cs typeface="Source Han Sans CN Heavy" panose="020B0200000000000000" charset="-122"/>
            </a:endParaRPr>
          </a:p>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cs typeface="Source Han Sans CN Heavy" panose="020B0200000000000000" charset="-122"/>
              </a:rPr>
              <a:t>方案-DQ阶段的数据</a:t>
            </a:r>
            <a:endParaRPr sz="11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41" name="TextBox 12"/>
          <p:cNvSpPr txBox="1"/>
          <p:nvPr/>
        </p:nvSpPr>
        <p:spPr>
          <a:xfrm>
            <a:off x="9285277" y="407652"/>
            <a:ext cx="1080901" cy="496182"/>
          </a:xfrm>
          <a:prstGeom prst="rect">
            <a:avLst/>
          </a:prstGeom>
          <a:solidFill>
            <a:srgbClr val="595959"/>
          </a:solidFill>
          <a:ln w="12700">
            <a:miter lim="400000"/>
          </a:ln>
        </p:spPr>
        <p:txBody>
          <a:bodyPr lIns="45420" rIns="45420" anchor="ctr"/>
          <a:lstStyle>
            <a:lvl1pPr algn="ctr">
              <a:defRPr b="1">
                <a:solidFill>
                  <a:srgbClr val="FFFFFF"/>
                </a:solidFill>
              </a:defRPr>
            </a:lvl1pPr>
          </a:lstStyle>
          <a:p>
            <a:r>
              <a:rPr sz="1790" dirty="0" err="1">
                <a:latin typeface="Source Han Sans CN Heavy" panose="020B0200000000000000" charset="-122"/>
                <a:ea typeface="Source Han Sans CN Heavy" panose="020B0200000000000000" charset="-122"/>
              </a:rPr>
              <a:t>客诉平台</a:t>
            </a:r>
            <a:endParaRPr sz="1790" dirty="0" err="1">
              <a:latin typeface="Source Han Sans CN Heavy" panose="020B0200000000000000" charset="-122"/>
              <a:ea typeface="Source Han Sans CN Heavy" panose="020B0200000000000000" charset="-122"/>
            </a:endParaRPr>
          </a:p>
        </p:txBody>
      </p:sp>
      <p:sp>
        <p:nvSpPr>
          <p:cNvPr id="42" name="箭头"/>
          <p:cNvSpPr/>
          <p:nvPr/>
        </p:nvSpPr>
        <p:spPr>
          <a:xfrm rot="5400000">
            <a:off x="9556813" y="1076213"/>
            <a:ext cx="537829" cy="143056"/>
          </a:xfrm>
          <a:prstGeom prst="rightArrow">
            <a:avLst>
              <a:gd name="adj1" fmla="val 21326"/>
              <a:gd name="adj2" fmla="val 213041"/>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43" name="TextBox 16"/>
          <p:cNvSpPr txBox="1"/>
          <p:nvPr/>
        </p:nvSpPr>
        <p:spPr>
          <a:xfrm>
            <a:off x="8482461" y="1244054"/>
            <a:ext cx="850353" cy="496182"/>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sz="1190">
                <a:latin typeface="Source Han Sans CN Heavy" panose="020B0200000000000000" charset="-122"/>
                <a:ea typeface="Source Han Sans CN Heavy" panose="020B0200000000000000" charset="-122"/>
              </a:rPr>
              <a:t>发起流程</a:t>
            </a:r>
            <a:endParaRPr sz="1190">
              <a:latin typeface="Source Han Sans CN Heavy" panose="020B0200000000000000" charset="-122"/>
              <a:ea typeface="Source Han Sans CN Heavy" panose="020B0200000000000000" charset="-122"/>
            </a:endParaRPr>
          </a:p>
        </p:txBody>
      </p:sp>
      <p:sp>
        <p:nvSpPr>
          <p:cNvPr id="44" name="箭头"/>
          <p:cNvSpPr/>
          <p:nvPr/>
        </p:nvSpPr>
        <p:spPr>
          <a:xfrm rot="16200000">
            <a:off x="8419958" y="3328003"/>
            <a:ext cx="822339" cy="153785"/>
          </a:xfrm>
          <a:prstGeom prst="rightArrow">
            <a:avLst>
              <a:gd name="adj1" fmla="val 21326"/>
              <a:gd name="adj2" fmla="val 129263"/>
            </a:avLst>
          </a:prstGeom>
          <a:solidFill>
            <a:schemeClr val="accent5">
              <a:satOff val="-3544"/>
              <a:lumOff val="-10349"/>
            </a:schemeClr>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45" name="箭头"/>
          <p:cNvSpPr/>
          <p:nvPr/>
        </p:nvSpPr>
        <p:spPr>
          <a:xfrm rot="16200000">
            <a:off x="2790147" y="3159549"/>
            <a:ext cx="894099" cy="143056"/>
          </a:xfrm>
          <a:prstGeom prst="rightArrow">
            <a:avLst>
              <a:gd name="adj1" fmla="val 21326"/>
              <a:gd name="adj2" fmla="val 156049"/>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46" name="箭头"/>
          <p:cNvSpPr/>
          <p:nvPr/>
        </p:nvSpPr>
        <p:spPr>
          <a:xfrm rot="5400000" flipV="1">
            <a:off x="2614656" y="3159549"/>
            <a:ext cx="894099" cy="143056"/>
          </a:xfrm>
          <a:prstGeom prst="rightArrow">
            <a:avLst>
              <a:gd name="adj1" fmla="val 21326"/>
              <a:gd name="adj2" fmla="val 156049"/>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47" name="客户需求管理…"/>
          <p:cNvSpPr txBox="1"/>
          <p:nvPr/>
        </p:nvSpPr>
        <p:spPr>
          <a:xfrm>
            <a:off x="2206731" y="2890664"/>
            <a:ext cx="703243" cy="527880"/>
          </a:xfrm>
          <a:prstGeom prst="rect">
            <a:avLst/>
          </a:prstGeom>
          <a:ln w="12700">
            <a:miter lim="400000"/>
          </a:ln>
        </p:spPr>
        <p:txBody>
          <a:bodyPr wrap="none" lIns="45420" rIns="454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sz="1190" dirty="0" err="1">
                <a:latin typeface="Source Han Sans CN Heavy" panose="020B0200000000000000" charset="-122"/>
                <a:ea typeface="Source Han Sans CN Heavy" panose="020B0200000000000000" charset="-122"/>
              </a:rPr>
              <a:t>客户</a:t>
            </a:r>
            <a:r>
              <a:rPr lang="zh-CN" altLang="en-US" sz="1190" dirty="0">
                <a:latin typeface="Source Han Sans CN Heavy" panose="020B0200000000000000" charset="-122"/>
                <a:ea typeface="Source Han Sans CN Heavy" panose="020B0200000000000000" charset="-122"/>
              </a:rPr>
              <a:t>资料</a:t>
            </a:r>
            <a:endParaRPr lang="en-US" altLang="zh-CN" sz="1190" dirty="0">
              <a:latin typeface="Source Han Sans CN Heavy" panose="020B0200000000000000" charset="-122"/>
              <a:ea typeface="Source Han Sans CN Heavy" panose="020B0200000000000000" charset="-122"/>
            </a:endParaRPr>
          </a:p>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lang="zh-CN" altLang="en-US" sz="1190" dirty="0">
                <a:latin typeface="Source Han Sans CN Heavy" panose="020B0200000000000000" charset="-122"/>
                <a:ea typeface="Source Han Sans CN Heavy" panose="020B0200000000000000" charset="-122"/>
              </a:rPr>
              <a:t>项目机会</a:t>
            </a:r>
            <a:endParaRPr sz="1190" dirty="0">
              <a:latin typeface="Source Han Sans CN Heavy" panose="020B0200000000000000" charset="-122"/>
              <a:ea typeface="Source Han Sans CN Heavy" panose="020B0200000000000000" charset="-122"/>
            </a:endParaRPr>
          </a:p>
        </p:txBody>
      </p:sp>
      <p:sp>
        <p:nvSpPr>
          <p:cNvPr id="48" name="客户需求管理…"/>
          <p:cNvSpPr txBox="1"/>
          <p:nvPr/>
        </p:nvSpPr>
        <p:spPr>
          <a:xfrm>
            <a:off x="3311118" y="2931146"/>
            <a:ext cx="1314760" cy="299771"/>
          </a:xfrm>
          <a:prstGeom prst="rect">
            <a:avLst/>
          </a:prstGeom>
          <a:ln w="12700">
            <a:miter lim="400000"/>
          </a:ln>
        </p:spPr>
        <p:txBody>
          <a:bodyPr wrap="none" lIns="45420" rIns="454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790"/>
              </a:lnSpc>
              <a:defRPr sz="1200" b="1">
                <a:solidFill>
                  <a:srgbClr val="7D8287"/>
                </a:solidFill>
                <a:latin typeface="Arial" panose="020B0604020202020204"/>
                <a:ea typeface="Arial" panose="020B0604020202020204"/>
                <a:cs typeface="Arial" panose="020B0604020202020204"/>
                <a:sym typeface="Arial" panose="020B0604020202020204"/>
              </a:defRPr>
            </a:pPr>
            <a:r>
              <a:rPr lang="zh-CN" altLang="en-US" sz="1190" dirty="0">
                <a:latin typeface="Source Han Sans CN Heavy" panose="020B0200000000000000" charset="-122"/>
                <a:ea typeface="Source Han Sans CN Heavy" panose="020B0200000000000000" charset="-122"/>
              </a:rPr>
              <a:t>销售订单相关信息</a:t>
            </a:r>
            <a:endParaRPr lang="zh-CN" altLang="en-US" sz="1190" dirty="0">
              <a:latin typeface="Source Han Sans CN Heavy" panose="020B0200000000000000" charset="-122"/>
              <a:ea typeface="Source Han Sans CN Heavy" panose="020B0200000000000000" charset="-122"/>
            </a:endParaRPr>
          </a:p>
        </p:txBody>
      </p:sp>
      <p:sp>
        <p:nvSpPr>
          <p:cNvPr id="49" name="箭头"/>
          <p:cNvSpPr/>
          <p:nvPr/>
        </p:nvSpPr>
        <p:spPr>
          <a:xfrm>
            <a:off x="3471412" y="3344126"/>
            <a:ext cx="3195691" cy="148637"/>
          </a:xfrm>
          <a:prstGeom prst="rightArrow">
            <a:avLst>
              <a:gd name="adj1" fmla="val 21326"/>
              <a:gd name="adj2" fmla="val 159438"/>
            </a:avLst>
          </a:prstGeom>
          <a:solidFill>
            <a:srgbClr val="CE0E19"/>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50" name="箭头"/>
          <p:cNvSpPr/>
          <p:nvPr/>
        </p:nvSpPr>
        <p:spPr>
          <a:xfrm rot="16200000">
            <a:off x="6349526" y="2997546"/>
            <a:ext cx="607988" cy="143056"/>
          </a:xfrm>
          <a:prstGeom prst="rightArrow">
            <a:avLst>
              <a:gd name="adj1" fmla="val 21326"/>
              <a:gd name="adj2" fmla="val 156049"/>
            </a:avLst>
          </a:prstGeom>
          <a:solidFill>
            <a:srgbClr val="C00000"/>
          </a:solidFill>
          <a:ln w="12700">
            <a:miter lim="400000"/>
          </a:ln>
        </p:spPr>
        <p:txBody>
          <a:bodyPr lIns="45420" rIns="4542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solidFill>
                  <a:srgbClr val="FFFFFF"/>
                </a:solidFill>
              </a:defRPr>
            </a:pPr>
            <a:endParaRPr sz="1790">
              <a:latin typeface="Source Han Sans CN Heavy" panose="020B0200000000000000" charset="-122"/>
              <a:ea typeface="Source Han Sans CN Heavy" panose="020B0200000000000000" charset="-122"/>
            </a:endParaRPr>
          </a:p>
        </p:txBody>
      </p:sp>
      <p:sp>
        <p:nvSpPr>
          <p:cNvPr id="51" name="TextBox 12"/>
          <p:cNvSpPr txBox="1"/>
          <p:nvPr/>
        </p:nvSpPr>
        <p:spPr>
          <a:xfrm>
            <a:off x="9464464" y="1416993"/>
            <a:ext cx="676860" cy="496182"/>
          </a:xfrm>
          <a:prstGeom prst="rect">
            <a:avLst/>
          </a:prstGeom>
          <a:solidFill>
            <a:srgbClr val="005493"/>
          </a:solidFill>
          <a:ln w="12700">
            <a:miter lim="400000"/>
          </a:ln>
        </p:spPr>
        <p:txBody>
          <a:bodyPr lIns="45420" rIns="45420" anchor="ctr"/>
          <a:lstStyle>
            <a:lvl1pPr algn="ctr">
              <a:defRPr b="1">
                <a:solidFill>
                  <a:srgbClr val="FFFFFF"/>
                </a:solidFill>
              </a:defRPr>
            </a:lvl1pPr>
          </a:lstStyle>
          <a:p>
            <a:r>
              <a:rPr sz="1790" dirty="0">
                <a:latin typeface="Source Han Sans CN Heavy" panose="020B0200000000000000" charset="-122"/>
                <a:ea typeface="Source Han Sans CN Heavy" panose="020B0200000000000000" charset="-122"/>
              </a:rPr>
              <a:t>KK</a:t>
            </a:r>
            <a:endParaRPr sz="1790" dirty="0">
              <a:latin typeface="Source Han Sans CN Heavy" panose="020B0200000000000000" charset="-122"/>
              <a:ea typeface="Source Han Sans CN Heavy" panose="020B0200000000000000" charset="-122"/>
            </a:endParaRPr>
          </a:p>
        </p:txBody>
      </p:sp>
      <p:sp>
        <p:nvSpPr>
          <p:cNvPr id="52" name="TextBox 16"/>
          <p:cNvSpPr txBox="1"/>
          <p:nvPr/>
        </p:nvSpPr>
        <p:spPr>
          <a:xfrm>
            <a:off x="2951001" y="4276856"/>
            <a:ext cx="1154040"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zh-CN" altLang="en-US" sz="1190" dirty="0">
                <a:latin typeface="Source Han Sans CN Heavy" panose="020B0200000000000000" charset="-122"/>
                <a:ea typeface="Source Han Sans CN Heavy" panose="020B0200000000000000" charset="-122"/>
              </a:rPr>
              <a:t>订单信息</a:t>
            </a:r>
            <a:endParaRPr lang="zh-CN" altLang="en-US" sz="1190" dirty="0">
              <a:latin typeface="Source Han Sans CN Heavy" panose="020B0200000000000000" charset="-122"/>
              <a:ea typeface="Source Han Sans CN Heavy" panose="020B0200000000000000" charset="-122"/>
            </a:endParaRPr>
          </a:p>
        </p:txBody>
      </p:sp>
      <p:sp>
        <p:nvSpPr>
          <p:cNvPr id="53" name="TextBox 16"/>
          <p:cNvSpPr txBox="1"/>
          <p:nvPr/>
        </p:nvSpPr>
        <p:spPr>
          <a:xfrm>
            <a:off x="1267161" y="4475578"/>
            <a:ext cx="1154040"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zh-CN" altLang="en-US" sz="1190" dirty="0">
                <a:latin typeface="Source Han Sans CN Heavy" panose="020B0200000000000000" charset="-122"/>
                <a:ea typeface="Source Han Sans CN Heavy" panose="020B0200000000000000" charset="-122"/>
              </a:rPr>
              <a:t>任务书信息</a:t>
            </a:r>
            <a:endParaRPr lang="zh-CN" altLang="en-US" sz="1190" dirty="0">
              <a:latin typeface="Source Han Sans CN Heavy" panose="020B0200000000000000" charset="-122"/>
              <a:ea typeface="Source Han Sans CN Heavy" panose="020B0200000000000000" charset="-122"/>
            </a:endParaRPr>
          </a:p>
        </p:txBody>
      </p:sp>
      <p:sp>
        <p:nvSpPr>
          <p:cNvPr id="54" name="TextBox 16"/>
          <p:cNvSpPr txBox="1"/>
          <p:nvPr/>
        </p:nvSpPr>
        <p:spPr>
          <a:xfrm>
            <a:off x="1682609" y="3635953"/>
            <a:ext cx="663107"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en-US" sz="1190" dirty="0">
                <a:latin typeface="Source Han Sans CN Heavy" panose="020B0200000000000000" charset="-122"/>
                <a:ea typeface="Source Han Sans CN Heavy" panose="020B0200000000000000" charset="-122"/>
              </a:rPr>
              <a:t>BOM</a:t>
            </a:r>
            <a:endParaRPr lang="en-US" sz="1190" dirty="0">
              <a:latin typeface="Source Han Sans CN Heavy" panose="020B0200000000000000" charset="-122"/>
              <a:ea typeface="Source Han Sans CN Heavy" panose="020B0200000000000000" charset="-122"/>
            </a:endParaRPr>
          </a:p>
        </p:txBody>
      </p:sp>
      <p:cxnSp>
        <p:nvCxnSpPr>
          <p:cNvPr id="55" name="连接符: 肘形 54"/>
          <p:cNvCxnSpPr>
            <a:stCxn id="18" idx="1"/>
            <a:endCxn id="21" idx="2"/>
          </p:cNvCxnSpPr>
          <p:nvPr/>
        </p:nvCxnSpPr>
        <p:spPr>
          <a:xfrm rot="10800000">
            <a:off x="1333787" y="4205884"/>
            <a:ext cx="1034398" cy="704197"/>
          </a:xfrm>
          <a:prstGeom prst="bentConnector2">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20" idx="2"/>
            <a:endCxn id="18" idx="0"/>
          </p:cNvCxnSpPr>
          <p:nvPr/>
        </p:nvCxnSpPr>
        <p:spPr>
          <a:xfrm>
            <a:off x="3146131" y="4205885"/>
            <a:ext cx="3343" cy="456105"/>
          </a:xfrm>
          <a:prstGeom prst="straightConnector1">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21" idx="3"/>
            <a:endCxn id="20" idx="1"/>
          </p:cNvCxnSpPr>
          <p:nvPr/>
        </p:nvCxnSpPr>
        <p:spPr>
          <a:xfrm>
            <a:off x="1639860" y="3957793"/>
            <a:ext cx="728326" cy="0"/>
          </a:xfrm>
          <a:prstGeom prst="straightConnector1">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18" idx="3"/>
            <a:endCxn id="10" idx="1"/>
          </p:cNvCxnSpPr>
          <p:nvPr/>
        </p:nvCxnSpPr>
        <p:spPr>
          <a:xfrm>
            <a:off x="3930761" y="4910080"/>
            <a:ext cx="3809973" cy="0"/>
          </a:xfrm>
          <a:prstGeom prst="straightConnector1">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cxnSp>
        <p:nvCxnSpPr>
          <p:cNvPr id="59" name="连接符: 肘形 58"/>
          <p:cNvCxnSpPr>
            <a:stCxn id="20" idx="3"/>
            <a:endCxn id="10" idx="1"/>
          </p:cNvCxnSpPr>
          <p:nvPr/>
        </p:nvCxnSpPr>
        <p:spPr>
          <a:xfrm>
            <a:off x="3924076" y="3957794"/>
            <a:ext cx="3816658" cy="952287"/>
          </a:xfrm>
          <a:prstGeom prst="bentConnector3">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6"/>
          <p:cNvSpPr txBox="1"/>
          <p:nvPr/>
        </p:nvSpPr>
        <p:spPr>
          <a:xfrm>
            <a:off x="4217021" y="4894954"/>
            <a:ext cx="2742529"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en-US" sz="1190" dirty="0">
                <a:latin typeface="Source Han Sans CN Heavy" panose="020B0200000000000000" charset="-122"/>
                <a:ea typeface="Source Han Sans CN Heavy" panose="020B0200000000000000" charset="-122"/>
                <a:cs typeface="Source Han Sans CN Heavy" panose="020B0200000000000000" charset="-122"/>
              </a:rPr>
              <a:t>FAT</a:t>
            </a:r>
            <a:r>
              <a:rPr lang="zh-CN" altLang="en-US" sz="1190" dirty="0">
                <a:latin typeface="Source Han Sans CN Heavy" panose="020B0200000000000000" charset="-122"/>
                <a:ea typeface="Source Han Sans CN Heavy" panose="020B0200000000000000" charset="-122"/>
                <a:cs typeface="Source Han Sans CN Heavy" panose="020B0200000000000000" charset="-122"/>
              </a:rPr>
              <a:t>验收质量、产品放行、竣工文件</a:t>
            </a:r>
            <a:endParaRPr sz="11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61" name="TextBox 12"/>
          <p:cNvSpPr txBox="1"/>
          <p:nvPr/>
        </p:nvSpPr>
        <p:spPr>
          <a:xfrm>
            <a:off x="11322842" y="4661990"/>
            <a:ext cx="1251739" cy="496182"/>
          </a:xfrm>
          <a:prstGeom prst="rect">
            <a:avLst/>
          </a:prstGeom>
          <a:solidFill>
            <a:srgbClr val="FFC000"/>
          </a:solidFill>
          <a:ln w="12700">
            <a:miter lim="400000"/>
          </a:ln>
        </p:spPr>
        <p:txBody>
          <a:bodyPr lIns="45420" rIns="45420" anchor="ctr"/>
          <a:lstStyle>
            <a:lvl1pPr algn="ctr">
              <a:defRPr b="1">
                <a:solidFill>
                  <a:srgbClr val="FFFFFF"/>
                </a:solidFill>
              </a:defRPr>
            </a:lvl1pPr>
          </a:lstStyle>
          <a:p>
            <a:r>
              <a:rPr lang="zh-CN" altLang="en-US" sz="1590" dirty="0">
                <a:latin typeface="Source Han Sans CN Heavy" panose="020B0200000000000000" charset="-122"/>
                <a:ea typeface="Source Han Sans CN Heavy" panose="020B0200000000000000" charset="-122"/>
                <a:cs typeface="Source Han Sans CN Heavy" panose="020B0200000000000000" charset="-122"/>
              </a:rPr>
              <a:t>满意度调研</a:t>
            </a:r>
            <a:r>
              <a:rPr sz="1590" dirty="0" err="1">
                <a:latin typeface="Source Han Sans CN Heavy" panose="020B0200000000000000" charset="-122"/>
                <a:ea typeface="Source Han Sans CN Heavy" panose="020B0200000000000000" charset="-122"/>
                <a:cs typeface="Source Han Sans CN Heavy" panose="020B0200000000000000" charset="-122"/>
              </a:rPr>
              <a:t>平台</a:t>
            </a:r>
            <a:r>
              <a:rPr lang="en-US" sz="1590" dirty="0">
                <a:latin typeface="Source Han Sans CN Heavy" panose="020B0200000000000000" charset="-122"/>
                <a:ea typeface="Source Han Sans CN Heavy" panose="020B0200000000000000" charset="-122"/>
                <a:cs typeface="Source Han Sans CN Heavy" panose="020B0200000000000000" charset="-122"/>
              </a:rPr>
              <a:t>-</a:t>
            </a:r>
            <a:r>
              <a:rPr lang="zh-CN" altLang="en-US" sz="1590" dirty="0">
                <a:latin typeface="Source Han Sans CN Heavy" panose="020B0200000000000000" charset="-122"/>
                <a:ea typeface="Source Han Sans CN Heavy" panose="020B0200000000000000" charset="-122"/>
                <a:cs typeface="Source Han Sans CN Heavy" panose="020B0200000000000000" charset="-122"/>
              </a:rPr>
              <a:t>草料</a:t>
            </a:r>
            <a:endParaRPr sz="1590" dirty="0">
              <a:latin typeface="Source Han Sans CN Heavy" panose="020B0200000000000000" charset="-122"/>
              <a:ea typeface="Source Han Sans CN Heavy" panose="020B0200000000000000" charset="-122"/>
              <a:cs typeface="Source Han Sans CN Heavy" panose="020B0200000000000000" charset="-122"/>
            </a:endParaRPr>
          </a:p>
        </p:txBody>
      </p:sp>
      <p:cxnSp>
        <p:nvCxnSpPr>
          <p:cNvPr id="62" name="直接箭头连接符 61"/>
          <p:cNvCxnSpPr>
            <a:stCxn id="61" idx="1"/>
            <a:endCxn id="10" idx="3"/>
          </p:cNvCxnSpPr>
          <p:nvPr/>
        </p:nvCxnSpPr>
        <p:spPr>
          <a:xfrm flipH="1">
            <a:off x="9740042" y="4910080"/>
            <a:ext cx="1582800" cy="0"/>
          </a:xfrm>
          <a:prstGeom prst="straightConnector1">
            <a:avLst/>
          </a:prstGeom>
          <a:ln w="28575">
            <a:solidFill>
              <a:srgbClr val="CE0E19"/>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16"/>
          <p:cNvSpPr txBox="1"/>
          <p:nvPr/>
        </p:nvSpPr>
        <p:spPr>
          <a:xfrm>
            <a:off x="9669142" y="4563763"/>
            <a:ext cx="1807184" cy="354236"/>
          </a:xfrm>
          <a:prstGeom prst="rect">
            <a:avLst/>
          </a:prstGeom>
          <a:ln w="12700">
            <a:miter lim="400000"/>
          </a:ln>
        </p:spPr>
        <p:txBody>
          <a:bodyPr lIns="45420" rIns="45420"/>
          <a:lstStyle>
            <a:lvl1pPr algn="ctr">
              <a:lnSpc>
                <a:spcPts val="1800"/>
              </a:lnSpc>
              <a:defRPr sz="1200" b="1">
                <a:solidFill>
                  <a:srgbClr val="7D8287"/>
                </a:solidFill>
                <a:latin typeface="Arial" panose="020B0604020202020204"/>
                <a:ea typeface="Arial" panose="020B0604020202020204"/>
                <a:cs typeface="Arial" panose="020B0604020202020204"/>
                <a:sym typeface="Arial" panose="020B0604020202020204"/>
              </a:defRPr>
            </a:lvl1pPr>
          </a:lstStyle>
          <a:p>
            <a:r>
              <a:rPr lang="zh-CN" altLang="en-US" sz="1190" dirty="0">
                <a:latin typeface="Source Han Sans CN Heavy" panose="020B0200000000000000" charset="-122"/>
                <a:ea typeface="Source Han Sans CN Heavy" panose="020B0200000000000000" charset="-122"/>
              </a:rPr>
              <a:t>国内客户满意度</a:t>
            </a:r>
            <a:endParaRPr lang="zh-CN" altLang="en-US" sz="1190" dirty="0">
              <a:latin typeface="Source Han Sans CN Heavy" panose="020B0200000000000000" charset="-122"/>
              <a:ea typeface="Source Han Sans CN Heavy" panose="020B0200000000000000" charset="-122"/>
            </a:endParaRPr>
          </a:p>
        </p:txBody>
      </p:sp>
      <p:sp>
        <p:nvSpPr>
          <p:cNvPr id="64" name="文本框 5"/>
          <p:cNvSpPr txBox="1"/>
          <p:nvPr/>
        </p:nvSpPr>
        <p:spPr>
          <a:xfrm>
            <a:off x="448057" y="456503"/>
            <a:ext cx="5454903"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defRPr/>
            </a:pPr>
            <a:r>
              <a:rPr lang="zh-CN" altLang="en-US" sz="2800" b="1" dirty="0">
                <a:latin typeface="Source Han Sans CN Heavy" panose="020B0200000000000000" charset="-122"/>
                <a:ea typeface="Source Han Sans CN Heavy" panose="020B0200000000000000" charset="-122"/>
              </a:rPr>
              <a:t>数字化管控</a:t>
            </a:r>
            <a:endParaRPr lang="zh-CN" altLang="en-US" sz="2800" b="1" dirty="0">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p:cNvPicPr>
          <p:nvPr/>
        </p:nvPicPr>
        <p:blipFill>
          <a:blip r:embed="rId3"/>
          <a:stretch>
            <a:fillRect/>
          </a:stretch>
        </p:blipFill>
        <p:spPr>
          <a:xfrm>
            <a:off x="7854105" y="375641"/>
            <a:ext cx="3825108" cy="1960368"/>
          </a:xfrm>
          <a:prstGeom prst="rect">
            <a:avLst/>
          </a:prstGeom>
        </p:spPr>
      </p:pic>
      <p:pic>
        <p:nvPicPr>
          <p:cNvPr id="3" name="图片 2"/>
          <p:cNvPicPr>
            <a:picLocks noChangeAspect="1"/>
          </p:cNvPicPr>
          <p:nvPr/>
        </p:nvPicPr>
        <p:blipFill>
          <a:blip r:embed="rId4"/>
          <a:stretch>
            <a:fillRect/>
          </a:stretch>
        </p:blipFill>
        <p:spPr>
          <a:xfrm>
            <a:off x="3655663" y="511834"/>
            <a:ext cx="4747021" cy="3303227"/>
          </a:xfrm>
          <a:prstGeom prst="rect">
            <a:avLst/>
          </a:prstGeom>
        </p:spPr>
      </p:pic>
      <p:grpSp>
        <p:nvGrpSpPr>
          <p:cNvPr id="5" name="组合 4"/>
          <p:cNvGrpSpPr/>
          <p:nvPr/>
        </p:nvGrpSpPr>
        <p:grpSpPr>
          <a:xfrm>
            <a:off x="575368" y="1029732"/>
            <a:ext cx="2806928" cy="4083814"/>
            <a:chOff x="303065" y="1963622"/>
            <a:chExt cx="3165709" cy="4541341"/>
          </a:xfrm>
        </p:grpSpPr>
        <p:grpSp>
          <p:nvGrpSpPr>
            <p:cNvPr id="9" name="组合 8"/>
            <p:cNvGrpSpPr/>
            <p:nvPr/>
          </p:nvGrpSpPr>
          <p:grpSpPr>
            <a:xfrm>
              <a:off x="303065" y="1963622"/>
              <a:ext cx="3165709" cy="4541341"/>
              <a:chOff x="303065" y="2013184"/>
              <a:chExt cx="3165709" cy="4758299"/>
            </a:xfrm>
          </p:grpSpPr>
          <p:sp>
            <p:nvSpPr>
              <p:cNvPr id="14" name="圆角矩形 41"/>
              <p:cNvSpPr/>
              <p:nvPr/>
            </p:nvSpPr>
            <p:spPr>
              <a:xfrm>
                <a:off x="313020" y="2013184"/>
                <a:ext cx="3155754" cy="4758299"/>
              </a:xfrm>
              <a:prstGeom prst="roundRect">
                <a:avLst>
                  <a:gd name="adj" fmla="val 3890"/>
                </a:avLst>
              </a:prstGeom>
              <a:solidFill>
                <a:schemeClr val="accent1"/>
              </a:solidFill>
              <a:ln>
                <a:noFill/>
              </a:ln>
              <a:effectLst>
                <a:outerShdw blurRad="254000" dist="38100" dir="5400000" algn="t" rotWithShape="0">
                  <a:srgbClr val="4A78D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90" dirty="0">
                  <a:solidFill>
                    <a:schemeClr val="tx1"/>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grpSp>
            <p:nvGrpSpPr>
              <p:cNvPr id="15" name="组合 14"/>
              <p:cNvGrpSpPr/>
              <p:nvPr/>
            </p:nvGrpSpPr>
            <p:grpSpPr>
              <a:xfrm>
                <a:off x="303065" y="2170881"/>
                <a:ext cx="3032945" cy="3087658"/>
                <a:chOff x="303065" y="2170881"/>
                <a:chExt cx="3032945" cy="3087658"/>
              </a:xfrm>
            </p:grpSpPr>
            <p:sp>
              <p:nvSpPr>
                <p:cNvPr id="16" name="文本框 11"/>
                <p:cNvSpPr txBox="1"/>
                <p:nvPr/>
              </p:nvSpPr>
              <p:spPr>
                <a:xfrm>
                  <a:off x="303065" y="3025186"/>
                  <a:ext cx="3032945" cy="22333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pPr>
                  <a:r>
                    <a:rPr lang="zh-CN" altLang="en-US" sz="159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综合管理驾驶舱可通过部门维度以及国内外订单分类进行筛选。针对厂内外订单、销售业绩、产值、发货、</a:t>
                  </a:r>
                  <a:r>
                    <a:rPr lang="en-US" altLang="zh-CN" sz="159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SAT</a:t>
                  </a:r>
                  <a:r>
                    <a:rPr lang="zh-CN" altLang="en-US" sz="1590" dirty="0">
                      <a:solidFill>
                        <a:schemeClr val="bg1"/>
                      </a:solidFill>
                      <a:latin typeface="Source Han Sans CN Heavy" panose="020B0200000000000000" charset="-122"/>
                      <a:ea typeface="Source Han Sans CN Heavy" panose="020B0200000000000000" charset="-122"/>
                      <a:cs typeface="Source Han Sans CN Heavy" panose="020B0200000000000000" charset="-122"/>
                    </a:rPr>
                    <a:t>、预计完成、应收账款和收款等核心指标进行监控，进而寻找差距，改善问题。</a:t>
                  </a:r>
                  <a:endParaRPr lang="en-US" altLang="zh-CN" sz="1590" dirty="0">
                    <a:solidFill>
                      <a:schemeClr val="bg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17" name="文本框 12"/>
                <p:cNvSpPr txBox="1"/>
                <p:nvPr/>
              </p:nvSpPr>
              <p:spPr>
                <a:xfrm>
                  <a:off x="469283" y="2170881"/>
                  <a:ext cx="2843224" cy="734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385" b="1" dirty="0">
                      <a:solidFill>
                        <a:schemeClr val="bg1"/>
                      </a:solidFill>
                      <a:latin typeface="Source Han Sans CN Heavy" panose="020B0200000000000000" charset="-122"/>
                      <a:ea typeface="Source Han Sans CN Heavy" panose="020B0200000000000000" charset="-122"/>
                      <a:cs typeface="阿里巴巴普惠体 R" panose="00020600040101010101" pitchFamily="18" charset="-122"/>
                    </a:rPr>
                    <a:t>经营数据可视化分析</a:t>
                  </a:r>
                  <a:endParaRPr lang="zh-CN" altLang="en-US" sz="2385" b="1" dirty="0">
                    <a:solidFill>
                      <a:schemeClr val="bg1"/>
                    </a:solidFill>
                    <a:latin typeface="Source Han Sans CN Heavy" panose="020B0200000000000000" charset="-122"/>
                    <a:ea typeface="Source Han Sans CN Heavy" panose="020B0200000000000000" charset="-122"/>
                    <a:cs typeface="阿里巴巴普惠体 R" panose="00020600040101010101" pitchFamily="18" charset="-122"/>
                  </a:endParaRPr>
                </a:p>
              </p:txBody>
            </p:sp>
          </p:grpSp>
        </p:grpSp>
        <p:grpSp>
          <p:nvGrpSpPr>
            <p:cNvPr id="10" name="组合 9"/>
            <p:cNvGrpSpPr/>
            <p:nvPr/>
          </p:nvGrpSpPr>
          <p:grpSpPr>
            <a:xfrm>
              <a:off x="416432" y="5501257"/>
              <a:ext cx="2948928" cy="765327"/>
              <a:chOff x="414357" y="5632640"/>
              <a:chExt cx="2948928" cy="765327"/>
            </a:xfrm>
          </p:grpSpPr>
          <p:sp>
            <p:nvSpPr>
              <p:cNvPr id="11" name="矩形: 圆角 10"/>
              <p:cNvSpPr/>
              <p:nvPr/>
            </p:nvSpPr>
            <p:spPr>
              <a:xfrm>
                <a:off x="414357" y="5632640"/>
                <a:ext cx="1370691" cy="3407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190" b="1" kern="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订单数据分析</a:t>
                </a:r>
                <a:endParaRPr lang="zh-CN" altLang="en-US" sz="1190"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sp>
            <p:nvSpPr>
              <p:cNvPr id="12" name="矩形: 圆角 11"/>
              <p:cNvSpPr/>
              <p:nvPr/>
            </p:nvSpPr>
            <p:spPr>
              <a:xfrm>
                <a:off x="1992594" y="5634466"/>
                <a:ext cx="1370691" cy="3407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190" b="1" kern="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目标达成分析</a:t>
                </a:r>
                <a:endParaRPr lang="zh-CN" altLang="en-US" sz="1190"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sp>
            <p:nvSpPr>
              <p:cNvPr id="13" name="矩形: 圆角 12"/>
              <p:cNvSpPr/>
              <p:nvPr/>
            </p:nvSpPr>
            <p:spPr>
              <a:xfrm>
                <a:off x="414357" y="6057210"/>
                <a:ext cx="1370691" cy="3407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190"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应收账款趋势</a:t>
                </a:r>
                <a:endParaRPr lang="zh-CN" altLang="en-US" sz="1190"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grpSp>
      </p:grpSp>
      <p:sp>
        <p:nvSpPr>
          <p:cNvPr id="6" name="文本框 5"/>
          <p:cNvSpPr txBox="1"/>
          <p:nvPr/>
        </p:nvSpPr>
        <p:spPr>
          <a:xfrm>
            <a:off x="575352" y="455969"/>
            <a:ext cx="4176017"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defRPr/>
            </a:pPr>
            <a:r>
              <a:rPr lang="zh-CN" altLang="en-US" sz="2800" b="1" dirty="0">
                <a:latin typeface="Source Han Sans CN Heavy" panose="020B0200000000000000" charset="-122"/>
                <a:ea typeface="Source Han Sans CN Heavy" panose="020B0200000000000000" charset="-122"/>
              </a:rPr>
              <a:t>数字化管控</a:t>
            </a:r>
            <a:endParaRPr lang="zh-CN" altLang="en-US" sz="2800" b="1" dirty="0">
              <a:latin typeface="Source Han Sans CN Heavy" panose="020B0200000000000000" charset="-122"/>
              <a:ea typeface="Source Han Sans CN Heavy" panose="020B0200000000000000" charset="-122"/>
            </a:endParaRPr>
          </a:p>
        </p:txBody>
      </p:sp>
      <p:pic>
        <p:nvPicPr>
          <p:cNvPr id="7" name="图片 6"/>
          <p:cNvPicPr>
            <a:picLocks noChangeAspect="1"/>
          </p:cNvPicPr>
          <p:nvPr/>
        </p:nvPicPr>
        <p:blipFill>
          <a:blip r:embed="rId5"/>
          <a:stretch>
            <a:fillRect/>
          </a:stretch>
        </p:blipFill>
        <p:spPr>
          <a:xfrm>
            <a:off x="5029470" y="2336009"/>
            <a:ext cx="6066853" cy="2719875"/>
          </a:xfrm>
          <a:prstGeom prst="rect">
            <a:avLst/>
          </a:prstGeom>
        </p:spPr>
      </p:pic>
    </p:spTree>
    <p:custDataLst>
      <p:tags r:id="rId6"/>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pSp>
        <p:nvGrpSpPr>
          <p:cNvPr id="2" name="组合 1"/>
          <p:cNvGrpSpPr/>
          <p:nvPr/>
        </p:nvGrpSpPr>
        <p:grpSpPr>
          <a:xfrm>
            <a:off x="1406157" y="814777"/>
            <a:ext cx="3067520" cy="4239004"/>
            <a:chOff x="313020" y="1963622"/>
            <a:chExt cx="3155754" cy="4541341"/>
          </a:xfrm>
        </p:grpSpPr>
        <p:grpSp>
          <p:nvGrpSpPr>
            <p:cNvPr id="9" name="组合 8"/>
            <p:cNvGrpSpPr/>
            <p:nvPr/>
          </p:nvGrpSpPr>
          <p:grpSpPr>
            <a:xfrm>
              <a:off x="313020" y="1963622"/>
              <a:ext cx="3155754" cy="4541341"/>
              <a:chOff x="313020" y="2013184"/>
              <a:chExt cx="3155754" cy="4758299"/>
            </a:xfrm>
          </p:grpSpPr>
          <p:sp>
            <p:nvSpPr>
              <p:cNvPr id="15" name="圆角矩形 41"/>
              <p:cNvSpPr/>
              <p:nvPr/>
            </p:nvSpPr>
            <p:spPr>
              <a:xfrm>
                <a:off x="313020" y="2013184"/>
                <a:ext cx="3155754" cy="4758299"/>
              </a:xfrm>
              <a:prstGeom prst="roundRect">
                <a:avLst>
                  <a:gd name="adj" fmla="val 3890"/>
                </a:avLst>
              </a:prstGeom>
              <a:solidFill>
                <a:schemeClr val="accent1"/>
              </a:solidFill>
              <a:ln>
                <a:noFill/>
              </a:ln>
              <a:effectLst>
                <a:outerShdw blurRad="254000" dist="38100" dir="5400000" algn="t" rotWithShape="0">
                  <a:srgbClr val="4A78D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90" dirty="0">
                  <a:solidFill>
                    <a:schemeClr val="tx1"/>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grpSp>
            <p:nvGrpSpPr>
              <p:cNvPr id="16" name="组合 15"/>
              <p:cNvGrpSpPr/>
              <p:nvPr/>
            </p:nvGrpSpPr>
            <p:grpSpPr>
              <a:xfrm>
                <a:off x="365609" y="2100720"/>
                <a:ext cx="3050571" cy="2793486"/>
                <a:chOff x="365609" y="2100720"/>
                <a:chExt cx="3050571" cy="2793486"/>
              </a:xfrm>
            </p:grpSpPr>
            <p:sp>
              <p:nvSpPr>
                <p:cNvPr id="17" name="文本框 11"/>
                <p:cNvSpPr txBox="1"/>
                <p:nvPr/>
              </p:nvSpPr>
              <p:spPr>
                <a:xfrm>
                  <a:off x="365609" y="2584440"/>
                  <a:ext cx="3050571" cy="230976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590" dirty="0">
                      <a:solidFill>
                        <a:schemeClr val="bg1"/>
                      </a:solidFill>
                      <a:latin typeface="Source Han Sans CN Heavy" panose="020B0200000000000000" charset="-122"/>
                      <a:ea typeface="Source Han Sans CN Heavy" panose="020B0200000000000000" charset="-122"/>
                    </a:rPr>
                    <a:t>生产看板能实时掌握生产现场的进度情况、生产机型占比、生产阶段分布、出入库等情况。而车间生产看板能展示设备的空闲状态与数量。通过准确数据的支撑与综合分析，可以合理安排生产计划，保障生产进度的正常进行。</a:t>
                  </a:r>
                  <a:endParaRPr lang="zh-CN" altLang="en-US" sz="1590" dirty="0">
                    <a:solidFill>
                      <a:schemeClr val="bg1"/>
                    </a:solidFill>
                    <a:latin typeface="Source Han Sans CN Heavy" panose="020B0200000000000000" charset="-122"/>
                    <a:ea typeface="Source Han Sans CN Heavy" panose="020B0200000000000000" charset="-122"/>
                  </a:endParaRPr>
                </a:p>
              </p:txBody>
            </p:sp>
            <p:sp>
              <p:nvSpPr>
                <p:cNvPr id="18" name="文本框 12"/>
                <p:cNvSpPr txBox="1"/>
                <p:nvPr/>
              </p:nvSpPr>
              <p:spPr>
                <a:xfrm>
                  <a:off x="469283" y="2100720"/>
                  <a:ext cx="2843224" cy="4837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385" dirty="0">
                      <a:solidFill>
                        <a:schemeClr val="bg1"/>
                      </a:solidFill>
                      <a:latin typeface="Source Han Sans CN Heavy" panose="020B0200000000000000" charset="-122"/>
                      <a:ea typeface="Source Han Sans CN Heavy" panose="020B0200000000000000" charset="-122"/>
                      <a:cs typeface="阿里巴巴普惠体 R" panose="00020600040101010101" pitchFamily="18" charset="-122"/>
                    </a:rPr>
                    <a:t>生产可视化分析</a:t>
                  </a:r>
                  <a:endParaRPr lang="zh-CN" altLang="en-US" sz="2385" dirty="0">
                    <a:solidFill>
                      <a:schemeClr val="bg1"/>
                    </a:solidFill>
                    <a:latin typeface="Source Han Sans CN Heavy" panose="020B0200000000000000" charset="-122"/>
                    <a:ea typeface="Source Han Sans CN Heavy" panose="020B0200000000000000" charset="-122"/>
                    <a:cs typeface="阿里巴巴普惠体 R" panose="00020600040101010101" pitchFamily="18" charset="-122"/>
                  </a:endParaRPr>
                </a:p>
              </p:txBody>
            </p:sp>
          </p:grpSp>
        </p:grpSp>
        <p:grpSp>
          <p:nvGrpSpPr>
            <p:cNvPr id="10" name="组合 9"/>
            <p:cNvGrpSpPr/>
            <p:nvPr/>
          </p:nvGrpSpPr>
          <p:grpSpPr>
            <a:xfrm>
              <a:off x="416432" y="5145501"/>
              <a:ext cx="2948928" cy="1148168"/>
              <a:chOff x="414357" y="5276884"/>
              <a:chExt cx="2948928" cy="1148168"/>
            </a:xfrm>
          </p:grpSpPr>
          <p:sp>
            <p:nvSpPr>
              <p:cNvPr id="11" name="矩形: 圆角 10"/>
              <p:cNvSpPr/>
              <p:nvPr/>
            </p:nvSpPr>
            <p:spPr>
              <a:xfrm>
                <a:off x="414357" y="5276884"/>
                <a:ext cx="1370691" cy="4661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生产实时进度提醒</a:t>
                </a:r>
                <a:endPar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sp>
            <p:nvSpPr>
              <p:cNvPr id="12" name="矩形: 圆角 11"/>
              <p:cNvSpPr/>
              <p:nvPr/>
            </p:nvSpPr>
            <p:spPr>
              <a:xfrm>
                <a:off x="1992594" y="5278708"/>
                <a:ext cx="1370691" cy="4661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生产阶段分布</a:t>
                </a:r>
                <a:endPar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sp>
            <p:nvSpPr>
              <p:cNvPr id="13" name="矩形: 圆角 12"/>
              <p:cNvSpPr/>
              <p:nvPr/>
            </p:nvSpPr>
            <p:spPr>
              <a:xfrm>
                <a:off x="414357" y="5956490"/>
                <a:ext cx="1370691" cy="4661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车间机位状态分析</a:t>
                </a:r>
                <a:endPar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sp>
            <p:nvSpPr>
              <p:cNvPr id="14" name="矩形: 圆角 13"/>
              <p:cNvSpPr/>
              <p:nvPr/>
            </p:nvSpPr>
            <p:spPr>
              <a:xfrm>
                <a:off x="1992594" y="5958895"/>
                <a:ext cx="1370691" cy="466157"/>
              </a:xfrm>
              <a:prstGeom prst="roundRect">
                <a:avLst/>
              </a:prstGeom>
              <a:solidFill>
                <a:srgbClr val="FFFFFF"/>
              </a:solidFill>
              <a:ln w="25400" cap="flat" cmpd="sng" algn="ctr">
                <a:noFill/>
                <a:prstDash val="solid"/>
              </a:ln>
              <a:effectLst/>
            </p:spPr>
            <p:txBody>
              <a:bodyPr vert="horz" wrap="non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816735" hangingPunct="0">
                  <a:defRPr/>
                </a:pPr>
                <a:r>
                  <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rPr>
                  <a:t>生产机型结构分析</a:t>
                </a:r>
                <a:endParaRPr lang="zh-CN" altLang="en-US" sz="1045" b="1" kern="0" dirty="0">
                  <a:solidFill>
                    <a:srgbClr val="1F3479"/>
                  </a:solidFill>
                  <a:latin typeface="Source Han Sans CN Heavy" panose="020B0200000000000000" charset="-122"/>
                  <a:ea typeface="Source Han Sans CN Heavy" panose="020B0200000000000000" charset="-122"/>
                  <a:cs typeface="Alibaba PuHuiTi Medium" panose="00020600040101010101" pitchFamily="18" charset="-122"/>
                  <a:sym typeface="Arial" panose="020B0604020202020204" pitchFamily="34" charset="0"/>
                </a:endParaRPr>
              </a:p>
            </p:txBody>
          </p:sp>
        </p:gr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371" y="557587"/>
            <a:ext cx="5085747" cy="262326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313" y="594166"/>
            <a:ext cx="4526952" cy="229778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528" y="2579106"/>
            <a:ext cx="4773204" cy="2474675"/>
          </a:xfrm>
          <a:prstGeom prst="rect">
            <a:avLst/>
          </a:prstGeom>
        </p:spPr>
      </p:pic>
      <p:sp>
        <p:nvSpPr>
          <p:cNvPr id="7" name="文本框 5"/>
          <p:cNvSpPr txBox="1"/>
          <p:nvPr/>
        </p:nvSpPr>
        <p:spPr>
          <a:xfrm>
            <a:off x="568838" y="363334"/>
            <a:ext cx="4943899" cy="461665"/>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defRPr/>
            </a:pPr>
            <a:r>
              <a:rPr lang="zh-CN" altLang="en-US" sz="2400" b="1" dirty="0">
                <a:latin typeface="Source Han Sans CN Heavy" panose="020B0200000000000000" charset="-122"/>
                <a:ea typeface="Source Han Sans CN Heavy" panose="020B0200000000000000" charset="-122"/>
              </a:rPr>
              <a:t>数字化管控</a:t>
            </a:r>
            <a:endParaRPr lang="zh-CN" altLang="en-US" sz="2400" b="1" dirty="0">
              <a:latin typeface="Source Han Sans CN Heavy" panose="020B0200000000000000" charset="-122"/>
              <a:ea typeface="Source Han Sans CN Heavy" panose="020B0200000000000000" charset="-122"/>
            </a:endParaRPr>
          </a:p>
        </p:txBody>
      </p:sp>
    </p:spTree>
    <p:custDataLst>
      <p:tags r:id="rId6"/>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矩形 1"/>
          <p:cNvSpPr/>
          <p:nvPr/>
        </p:nvSpPr>
        <p:spPr>
          <a:xfrm>
            <a:off x="8580916" y="53775"/>
            <a:ext cx="4456436" cy="3231240"/>
          </a:xfrm>
          <a:prstGeom prst="rect">
            <a:avLst/>
          </a:prstGeom>
          <a:solidFill>
            <a:srgbClr val="BE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0">
              <a:latin typeface="Source Han Sans CN Heavy" panose="020B0200000000000000" charset="-122"/>
              <a:ea typeface="Source Han Sans CN Heavy" panose="020B0200000000000000" charset="-122"/>
            </a:endParaRPr>
          </a:p>
        </p:txBody>
      </p:sp>
      <p:sp>
        <p:nvSpPr>
          <p:cNvPr id="3" name="矩形 2"/>
          <p:cNvSpPr/>
          <p:nvPr/>
        </p:nvSpPr>
        <p:spPr>
          <a:xfrm>
            <a:off x="1850622" y="3048111"/>
            <a:ext cx="4456436" cy="2099604"/>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0">
              <a:latin typeface="Source Han Sans CN Heavy" panose="020B0200000000000000" charset="-122"/>
              <a:ea typeface="Source Han Sans CN Heavy" panose="020B0200000000000000" charset="-122"/>
            </a:endParaRPr>
          </a:p>
        </p:txBody>
      </p:sp>
      <p:sp>
        <p:nvSpPr>
          <p:cNvPr id="5" name="文本框 4"/>
          <p:cNvSpPr txBox="1"/>
          <p:nvPr/>
        </p:nvSpPr>
        <p:spPr>
          <a:xfrm>
            <a:off x="8595063" y="132433"/>
            <a:ext cx="4285822"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9160" eaLnBrk="0" fontAlgn="base" hangingPunct="0">
              <a:spcBef>
                <a:spcPct val="0"/>
              </a:spcBef>
              <a:spcAft>
                <a:spcPct val="0"/>
              </a:spcAft>
              <a:defRPr/>
            </a:pPr>
            <a:r>
              <a:rPr lang="zh-CN" altLang="en-US" sz="2400" b="1" dirty="0">
                <a:solidFill>
                  <a:schemeClr val="bg1"/>
                </a:solidFill>
                <a:latin typeface="Source Han Sans CN Heavy" panose="020B0200000000000000" charset="-122"/>
                <a:ea typeface="Source Han Sans CN Heavy" panose="020B0200000000000000" charset="-122"/>
              </a:rPr>
              <a:t>东富龙质量管理平台</a:t>
            </a:r>
            <a:endParaRPr lang="zh-CN" altLang="en-US" sz="2400" b="1" dirty="0">
              <a:solidFill>
                <a:schemeClr val="bg1"/>
              </a:solidFill>
              <a:latin typeface="Source Han Sans CN Heavy" panose="020B0200000000000000" charset="-122"/>
              <a:ea typeface="Source Han Sans CN Heavy" panose="020B0200000000000000" charset="-122"/>
            </a:endParaRPr>
          </a:p>
        </p:txBody>
      </p:sp>
      <p:sp>
        <p:nvSpPr>
          <p:cNvPr id="6" name="图形"/>
          <p:cNvSpPr txBox="1"/>
          <p:nvPr/>
        </p:nvSpPr>
        <p:spPr>
          <a:xfrm>
            <a:off x="8679785" y="698765"/>
            <a:ext cx="3988109" cy="24802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68960" indent="-568960">
              <a:lnSpc>
                <a:spcPct val="200000"/>
              </a:lnSpc>
              <a:buFont typeface="Wingdings" panose="05000000000000000000" pitchFamily="2" charset="2"/>
              <a:buChar char="ü"/>
            </a:pP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过程质量问题反馈与沟通机制；</a:t>
            </a:r>
            <a:endPar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endParaRPr>
          </a:p>
          <a:p>
            <a:pPr marL="568960" indent="-568960">
              <a:lnSpc>
                <a:spcPct val="200000"/>
              </a:lnSpc>
              <a:buFont typeface="Wingdings" panose="05000000000000000000" pitchFamily="2" charset="2"/>
              <a:buChar char="ü"/>
            </a:pPr>
            <a:r>
              <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FAT</a:t>
            </a: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阶段遗留信息传递与闭环；</a:t>
            </a:r>
            <a:endPar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endParaRPr>
          </a:p>
          <a:p>
            <a:pPr marL="568960" indent="-568960">
              <a:lnSpc>
                <a:spcPct val="200000"/>
              </a:lnSpc>
              <a:buFont typeface="Wingdings" panose="05000000000000000000" pitchFamily="2" charset="2"/>
              <a:buChar char="ü"/>
            </a:pP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计量器具资源动态共享管理；</a:t>
            </a:r>
            <a:endPar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endParaRPr>
          </a:p>
          <a:p>
            <a:pPr marL="568960" indent="-568960">
              <a:lnSpc>
                <a:spcPct val="200000"/>
              </a:lnSpc>
              <a:buFont typeface="Wingdings" panose="05000000000000000000" pitchFamily="2" charset="2"/>
              <a:buChar char="ü"/>
            </a:pP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质量日常监督检查无纸化；</a:t>
            </a:r>
            <a:endPar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endParaRPr>
          </a:p>
          <a:p>
            <a:pPr marL="568960" indent="-568960">
              <a:lnSpc>
                <a:spcPct val="200000"/>
              </a:lnSpc>
              <a:buFont typeface="Wingdings" panose="05000000000000000000" pitchFamily="2" charset="2"/>
              <a:buChar char="ü"/>
            </a:pPr>
            <a:r>
              <a:rPr lang="zh-CN" altLang="en-US"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rPr>
              <a:t>焊接记录电子化；</a:t>
            </a:r>
            <a:endParaRPr lang="en-US" altLang="zh-CN" sz="1600" dirty="0">
              <a:solidFill>
                <a:schemeClr val="bg1"/>
              </a:solidFill>
              <a:latin typeface="Source Han Sans CN Heavy" panose="020B0200000000000000" charset="-122"/>
              <a:ea typeface="Source Han Sans CN Heavy" panose="020B0200000000000000" charset="-122"/>
              <a:cs typeface="Source Han Sans CN Heavy" panose="020B0200000000000000" charset="-122"/>
              <a:sym typeface="+mn-ea"/>
            </a:endParaRPr>
          </a:p>
        </p:txBody>
      </p:sp>
      <p:sp>
        <p:nvSpPr>
          <p:cNvPr id="7" name="文本框 6"/>
          <p:cNvSpPr txBox="1"/>
          <p:nvPr/>
        </p:nvSpPr>
        <p:spPr>
          <a:xfrm>
            <a:off x="1831283" y="3048111"/>
            <a:ext cx="4268195"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9160" eaLnBrk="0" fontAlgn="base" hangingPunct="0">
              <a:spcBef>
                <a:spcPct val="0"/>
              </a:spcBef>
              <a:spcAft>
                <a:spcPct val="0"/>
              </a:spcAft>
              <a:defRPr/>
            </a:pPr>
            <a:r>
              <a:rPr lang="zh-CN" altLang="en-US"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自主开发数字化平台</a:t>
            </a:r>
            <a:r>
              <a:rPr lang="en-US" altLang="zh-CN"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QMS</a:t>
            </a:r>
            <a:endParaRPr lang="en-US" altLang="zh-CN"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9" name="图形"/>
          <p:cNvSpPr txBox="1"/>
          <p:nvPr/>
        </p:nvSpPr>
        <p:spPr>
          <a:xfrm>
            <a:off x="1803850" y="3252195"/>
            <a:ext cx="4456436" cy="18955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bg1"/>
                </a:solidFill>
                <a:latin typeface="Source Han Sans CN Heavy" panose="020B0200000000000000" charset="-122"/>
                <a:ea typeface="Source Han Sans CN Heavy" panose="020B0200000000000000" charset="-122"/>
                <a:cs typeface="字魂58号-创中黑" panose="00000500000000000000" pitchFamily="2" charset="-122"/>
                <a:sym typeface="+mn-ea"/>
              </a:rPr>
              <a:t>东富龙质量管理平台为自主开发的一款数字化平台，以实现过程记录电子化为导向，结合常规的文字描述，再配合现场现物的照片，直观、高效、清晰的反馈问题，对接计划管控平台打破部门墙，实现问题闭环管控。</a:t>
            </a:r>
            <a:endParaRPr lang="zh-CN" altLang="en-US" sz="1600" dirty="0">
              <a:solidFill>
                <a:schemeClr val="bg1"/>
              </a:solidFill>
              <a:latin typeface="Source Han Sans CN Heavy" panose="020B0200000000000000" charset="-122"/>
              <a:ea typeface="Source Han Sans CN Heavy" panose="020B0200000000000000" charset="-122"/>
              <a:cs typeface="字魂58号-创中黑" panose="00000500000000000000" pitchFamily="2"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rcRect l="570" r="570"/>
          <a:stretch>
            <a:fillRect/>
          </a:stretch>
        </p:blipFill>
        <p:spPr>
          <a:xfrm>
            <a:off x="1850619" y="808760"/>
            <a:ext cx="3186900" cy="1989489"/>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l="640" r="640"/>
          <a:stretch>
            <a:fillRect/>
          </a:stretch>
        </p:blipFill>
        <p:spPr>
          <a:xfrm>
            <a:off x="5195170" y="808760"/>
            <a:ext cx="3186900" cy="2130976"/>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l="528" r="528"/>
          <a:stretch>
            <a:fillRect/>
          </a:stretch>
        </p:blipFill>
        <p:spPr>
          <a:xfrm>
            <a:off x="6870343" y="3321436"/>
            <a:ext cx="2965801" cy="1802344"/>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rcRect l="11075" r="11075"/>
          <a:stretch>
            <a:fillRect/>
          </a:stretch>
        </p:blipFill>
        <p:spPr>
          <a:xfrm>
            <a:off x="10071551" y="3297677"/>
            <a:ext cx="2965801" cy="1802344"/>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sp>
        <p:nvSpPr>
          <p:cNvPr id="14" name="文本框 5"/>
          <p:cNvSpPr txBox="1"/>
          <p:nvPr/>
        </p:nvSpPr>
        <p:spPr>
          <a:xfrm>
            <a:off x="716617" y="378468"/>
            <a:ext cx="5454903" cy="461665"/>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defRPr/>
            </a:pPr>
            <a:r>
              <a:rPr lang="zh-CN" altLang="en-US" sz="2400" b="1" dirty="0">
                <a:latin typeface="Source Han Sans CN Heavy" panose="020B0200000000000000" charset="-122"/>
                <a:ea typeface="Source Han Sans CN Heavy" panose="020B0200000000000000" charset="-122"/>
              </a:rPr>
              <a:t>数字化管控</a:t>
            </a:r>
            <a:endParaRPr lang="zh-CN" altLang="en-US" sz="2400" b="1" dirty="0">
              <a:latin typeface="Source Han Sans CN Heavy" panose="020B0200000000000000" charset="-122"/>
              <a:ea typeface="Source Han Sans CN Heavy" panose="020B0200000000000000" charset="-122"/>
            </a:endParaRPr>
          </a:p>
        </p:txBody>
      </p:sp>
    </p:spTree>
    <p:custDataLst>
      <p:tags r:id="rId7"/>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p:nvPr/>
        </p:nvPicPr>
        <p:blipFill>
          <a:blip r:embed="rId3" cstate="print">
            <a:extLst>
              <a:ext uri="{28A0092B-C50C-407E-A947-70E740481C1C}">
                <a14:useLocalDpi xmlns:a14="http://schemas.microsoft.com/office/drawing/2010/main" val="0"/>
              </a:ext>
            </a:extLst>
          </a:blip>
          <a:srcRect l="8049" r="8049"/>
          <a:stretch>
            <a:fillRect/>
          </a:stretch>
        </p:blipFill>
        <p:spPr>
          <a:xfrm>
            <a:off x="5139769" y="494886"/>
            <a:ext cx="2644826" cy="4646234"/>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5504" r="5504"/>
          <a:stretch>
            <a:fillRect/>
          </a:stretch>
        </p:blipFill>
        <p:spPr>
          <a:xfrm>
            <a:off x="7953559" y="1009611"/>
            <a:ext cx="4109617" cy="2565513"/>
          </a:xfrm>
          <a:custGeom>
            <a:avLst/>
            <a:gdLst>
              <a:gd name="connsiteX0" fmla="*/ 0 w 3207932"/>
              <a:gd name="connsiteY0" fmla="*/ 0 h 2002618"/>
              <a:gd name="connsiteX1" fmla="*/ 3207932 w 3207932"/>
              <a:gd name="connsiteY1" fmla="*/ 0 h 2002618"/>
              <a:gd name="connsiteX2" fmla="*/ 3207932 w 3207932"/>
              <a:gd name="connsiteY2" fmla="*/ 2002618 h 2002618"/>
              <a:gd name="connsiteX3" fmla="*/ 0 w 3207932"/>
              <a:gd name="connsiteY3" fmla="*/ 2002618 h 2002618"/>
            </a:gdLst>
            <a:ahLst/>
            <a:cxnLst>
              <a:cxn ang="0">
                <a:pos x="connsiteX0" y="connsiteY0"/>
              </a:cxn>
              <a:cxn ang="0">
                <a:pos x="connsiteX1" y="connsiteY1"/>
              </a:cxn>
              <a:cxn ang="0">
                <a:pos x="connsiteX2" y="connsiteY2"/>
              </a:cxn>
              <a:cxn ang="0">
                <a:pos x="connsiteX3" y="connsiteY3"/>
              </a:cxn>
            </a:cxnLst>
            <a:rect l="l" t="t" r="r" b="b"/>
            <a:pathLst>
              <a:path w="3207932" h="2002618">
                <a:moveTo>
                  <a:pt x="0" y="0"/>
                </a:moveTo>
                <a:lnTo>
                  <a:pt x="3207932" y="0"/>
                </a:lnTo>
                <a:lnTo>
                  <a:pt x="3207932" y="2002618"/>
                </a:lnTo>
                <a:lnTo>
                  <a:pt x="0" y="2002618"/>
                </a:lnTo>
                <a:close/>
              </a:path>
            </a:pathLst>
          </a:custGeom>
        </p:spPr>
      </p:pic>
      <p:sp>
        <p:nvSpPr>
          <p:cNvPr id="5" name="图形"/>
          <p:cNvSpPr txBox="1"/>
          <p:nvPr/>
        </p:nvSpPr>
        <p:spPr>
          <a:xfrm>
            <a:off x="7953559" y="3442573"/>
            <a:ext cx="4561619"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0815" indent="-170815">
              <a:lnSpc>
                <a:spcPct val="15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按客户类型分析满意度；</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170815" indent="-170815">
              <a:lnSpc>
                <a:spcPct val="15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按项目交付阶段分析满意度；</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170815" indent="-170815">
              <a:lnSpc>
                <a:spcPct val="15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快速定位低分评分项，识别客户诉求；</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170815" indent="-170815">
              <a:lnSpc>
                <a:spcPct val="15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快速定位不满意问卷，及时响应客户需求。</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p:txBody>
      </p:sp>
      <p:sp>
        <p:nvSpPr>
          <p:cNvPr id="6" name="圆角矩形 5"/>
          <p:cNvSpPr/>
          <p:nvPr/>
        </p:nvSpPr>
        <p:spPr>
          <a:xfrm>
            <a:off x="7908475" y="499394"/>
            <a:ext cx="4154701" cy="427708"/>
          </a:xfrm>
          <a:prstGeom prst="roundRect">
            <a:avLst/>
          </a:prstGeom>
          <a:solidFill>
            <a:srgbClr val="C3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990" dirty="0">
                <a:latin typeface="Source Han Sans CN Heavy" panose="020B0200000000000000" charset="-122"/>
                <a:ea typeface="Source Han Sans CN Heavy" panose="020B0200000000000000" charset="-122"/>
                <a:cs typeface="Source Han Sans CN Heavy" panose="020B0200000000000000" charset="-122"/>
              </a:rPr>
              <a:t>帆软平台</a:t>
            </a:r>
            <a:r>
              <a:rPr lang="en-US" altLang="zh-CN" sz="1990" dirty="0">
                <a:latin typeface="Source Han Sans CN Heavy" panose="020B0200000000000000" charset="-122"/>
                <a:ea typeface="Source Han Sans CN Heavy" panose="020B0200000000000000" charset="-122"/>
                <a:cs typeface="Source Han Sans CN Heavy" panose="020B0200000000000000" charset="-122"/>
              </a:rPr>
              <a:t>-</a:t>
            </a:r>
            <a:r>
              <a:rPr lang="zh-CN" altLang="en-US" sz="1990" dirty="0">
                <a:latin typeface="Source Han Sans CN Heavy" panose="020B0200000000000000" charset="-122"/>
                <a:ea typeface="Source Han Sans CN Heavy" panose="020B0200000000000000" charset="-122"/>
                <a:cs typeface="Source Han Sans CN Heavy" panose="020B0200000000000000" charset="-122"/>
              </a:rPr>
              <a:t>满意度数据分析</a:t>
            </a:r>
            <a:endParaRPr lang="zh-CN" altLang="en-US" sz="19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7" name="圆角矩形 5"/>
          <p:cNvSpPr/>
          <p:nvPr/>
        </p:nvSpPr>
        <p:spPr>
          <a:xfrm>
            <a:off x="1857633" y="851764"/>
            <a:ext cx="3047698" cy="501974"/>
          </a:xfrm>
          <a:prstGeom prst="roundRect">
            <a:avLst/>
          </a:prstGeom>
          <a:solidFill>
            <a:srgbClr val="C30D2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990" dirty="0">
                <a:latin typeface="Source Han Sans CN Heavy" panose="020B0200000000000000" charset="-122"/>
                <a:ea typeface="Source Han Sans CN Heavy" panose="020B0200000000000000" charset="-122"/>
                <a:cs typeface="Source Han Sans CN Heavy" panose="020B0200000000000000" charset="-122"/>
              </a:rPr>
              <a:t>草料平台</a:t>
            </a:r>
            <a:r>
              <a:rPr lang="en-US" altLang="zh-CN" sz="1990" dirty="0">
                <a:latin typeface="Source Han Sans CN Heavy" panose="020B0200000000000000" charset="-122"/>
                <a:ea typeface="Source Han Sans CN Heavy" panose="020B0200000000000000" charset="-122"/>
                <a:cs typeface="Source Han Sans CN Heavy" panose="020B0200000000000000" charset="-122"/>
              </a:rPr>
              <a:t>-</a:t>
            </a:r>
            <a:r>
              <a:rPr lang="zh-CN" altLang="en-US" sz="1990" dirty="0">
                <a:latin typeface="Source Han Sans CN Heavy" panose="020B0200000000000000" charset="-122"/>
                <a:ea typeface="Source Han Sans CN Heavy" panose="020B0200000000000000" charset="-122"/>
                <a:cs typeface="Source Han Sans CN Heavy" panose="020B0200000000000000" charset="-122"/>
              </a:rPr>
              <a:t>满意度数据收集</a:t>
            </a:r>
            <a:endParaRPr lang="zh-CN" altLang="en-US" sz="1990" dirty="0">
              <a:latin typeface="Source Han Sans CN Heavy" panose="020B0200000000000000" charset="-122"/>
              <a:ea typeface="Source Han Sans CN Heavy" panose="020B0200000000000000" charset="-122"/>
              <a:cs typeface="Source Han Sans CN Heavy" panose="020B0200000000000000" charset="-122"/>
            </a:endParaRPr>
          </a:p>
        </p:txBody>
      </p:sp>
      <p:sp>
        <p:nvSpPr>
          <p:cNvPr id="9" name="图形"/>
          <p:cNvSpPr txBox="1"/>
          <p:nvPr/>
        </p:nvSpPr>
        <p:spPr>
          <a:xfrm>
            <a:off x="1857633" y="1441954"/>
            <a:ext cx="3810636" cy="33193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二维码客户接受程度高；</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按需设计线上问卷；</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关切问题持续更新；</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多领域问卷归口唯一；</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后台数据提交即响应；</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数据结构化方便分析。</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p:txBody>
      </p:sp>
      <p:sp>
        <p:nvSpPr>
          <p:cNvPr id="10" name="文本框 5"/>
          <p:cNvSpPr txBox="1"/>
          <p:nvPr/>
        </p:nvSpPr>
        <p:spPr>
          <a:xfrm>
            <a:off x="1035499" y="390891"/>
            <a:ext cx="5454903" cy="461665"/>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defRPr/>
            </a:pPr>
            <a:r>
              <a:rPr lang="zh-CN" altLang="en-US" sz="2400" b="1" dirty="0">
                <a:latin typeface="Source Han Sans CN Heavy" panose="020B0200000000000000" charset="-122"/>
                <a:ea typeface="Source Han Sans CN Heavy" panose="020B0200000000000000" charset="-122"/>
              </a:rPr>
              <a:t>数字化管控</a:t>
            </a:r>
            <a:endParaRPr lang="zh-CN" altLang="en-US" sz="2400" b="1" dirty="0">
              <a:latin typeface="Source Han Sans CN Heavy" panose="020B0200000000000000" charset="-122"/>
              <a:ea typeface="Source Han Sans CN Heavy" panose="020B0200000000000000" charset="-122"/>
            </a:endParaRPr>
          </a:p>
        </p:txBody>
      </p:sp>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pSp>
        <p:nvGrpSpPr>
          <p:cNvPr id="2" name="组合 1"/>
          <p:cNvGrpSpPr/>
          <p:nvPr/>
        </p:nvGrpSpPr>
        <p:grpSpPr>
          <a:xfrm>
            <a:off x="1152756" y="1114480"/>
            <a:ext cx="7646310" cy="3944080"/>
            <a:chOff x="922849" y="1850613"/>
            <a:chExt cx="7677175" cy="39600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7681" r="5357"/>
            <a:stretch>
              <a:fillRect/>
            </a:stretch>
          </p:blipFill>
          <p:spPr>
            <a:xfrm>
              <a:off x="5938727" y="1850613"/>
              <a:ext cx="2661297" cy="3960000"/>
            </a:xfrm>
            <a:prstGeom prst="rect">
              <a:avLst/>
            </a:prstGeom>
            <a:ln w="9525">
              <a:solidFill>
                <a:schemeClr val="tx1"/>
              </a:solidFill>
              <a:prstDash val="dashDot"/>
            </a:ln>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8545" r="6295"/>
            <a:stretch>
              <a:fillRect/>
            </a:stretch>
          </p:blipFill>
          <p:spPr>
            <a:xfrm>
              <a:off x="3592679" y="1850613"/>
              <a:ext cx="2335415" cy="3960000"/>
            </a:xfrm>
            <a:prstGeom prst="rect">
              <a:avLst/>
            </a:prstGeom>
            <a:ln w="9525">
              <a:solidFill>
                <a:schemeClr val="tx1"/>
              </a:solidFill>
              <a:prstDash val="dashDot"/>
            </a:ln>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22849" y="1850613"/>
              <a:ext cx="2661297" cy="3960000"/>
            </a:xfrm>
            <a:prstGeom prst="rect">
              <a:avLst/>
            </a:prstGeom>
            <a:ln w="9525">
              <a:solidFill>
                <a:schemeClr val="tx1"/>
              </a:solidFill>
              <a:prstDash val="dashDot"/>
            </a:ln>
          </p:spPr>
        </p:pic>
      </p:grpSp>
      <p:sp>
        <p:nvSpPr>
          <p:cNvPr id="3" name="图形"/>
          <p:cNvSpPr txBox="1"/>
          <p:nvPr/>
        </p:nvSpPr>
        <p:spPr>
          <a:xfrm>
            <a:off x="9076456" y="919845"/>
            <a:ext cx="3810636" cy="2306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厂外服务人员信息反馈机制；</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国际客户的满意度评价；</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r>
              <a:rPr lang="zh-CN" altLang="en-US" sz="1795" dirty="0">
                <a:latin typeface="Source Han Sans CN Heavy" panose="020B0200000000000000" charset="-122"/>
                <a:ea typeface="Source Han Sans CN Heavy" panose="020B0200000000000000" charset="-122"/>
                <a:cs typeface="字魂58号-创中黑" panose="00000500000000000000" pitchFamily="2" charset="-122"/>
                <a:sym typeface="+mn-ea"/>
              </a:rPr>
              <a:t>厂外质量问题结构化处理；</a:t>
            </a: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a:p>
            <a:pPr marL="341630" indent="-341630">
              <a:lnSpc>
                <a:spcPct val="200000"/>
              </a:lnSpc>
              <a:buFont typeface="Wingdings" panose="05000000000000000000" pitchFamily="2" charset="2"/>
              <a:buChar char="u"/>
            </a:pPr>
            <a:endParaRPr lang="en-US" altLang="zh-CN" sz="1795" dirty="0">
              <a:latin typeface="Source Han Sans CN Heavy" panose="020B0200000000000000" charset="-122"/>
              <a:ea typeface="Source Han Sans CN Heavy" panose="020B0200000000000000" charset="-122"/>
              <a:cs typeface="字魂58号-创中黑" panose="00000500000000000000" pitchFamily="2" charset="-122"/>
              <a:sym typeface="+mn-ea"/>
            </a:endParaRPr>
          </a:p>
        </p:txBody>
      </p:sp>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r="15052"/>
          <a:stretch>
            <a:fillRect/>
          </a:stretch>
        </p:blipFill>
        <p:spPr>
          <a:xfrm>
            <a:off x="9076456" y="2781721"/>
            <a:ext cx="3354959" cy="2275890"/>
          </a:xfrm>
          <a:prstGeom prst="rect">
            <a:avLst/>
          </a:prstGeom>
        </p:spPr>
      </p:pic>
      <p:sp>
        <p:nvSpPr>
          <p:cNvPr id="6" name="图形"/>
          <p:cNvSpPr txBox="1"/>
          <p:nvPr/>
        </p:nvSpPr>
        <p:spPr>
          <a:xfrm>
            <a:off x="5585091" y="206096"/>
            <a:ext cx="2650599" cy="943283"/>
          </a:xfrm>
          <a:prstGeom prst="rect">
            <a:avLst/>
          </a:prstGeom>
          <a:noFill/>
        </p:spPr>
        <p:txBody>
          <a:bodyPr wrap="square" tIns="107566" bIns="107566" rtlCol="0"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2790"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sym typeface="+mn-ea"/>
              </a:rPr>
              <a:t>服务平台</a:t>
            </a:r>
            <a:r>
              <a:rPr lang="en-US" altLang="zh-CN" sz="2790"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sym typeface="+mn-ea"/>
              </a:rPr>
              <a:t>SRM</a:t>
            </a:r>
            <a:endParaRPr lang="en-US" altLang="zh-CN" sz="1795" dirty="0">
              <a:latin typeface="Source Han Sans CN Heavy" panose="020B0200000000000000" charset="-122"/>
              <a:ea typeface="Source Han Sans CN Heavy" panose="020B0200000000000000" charset="-122"/>
              <a:cs typeface="Source Han Sans CN Heavy" panose="020B0200000000000000" charset="-122"/>
              <a:sym typeface="+mn-ea"/>
            </a:endParaRPr>
          </a:p>
        </p:txBody>
      </p:sp>
      <p:sp>
        <p:nvSpPr>
          <p:cNvPr id="7" name="文本框 5"/>
          <p:cNvSpPr txBox="1"/>
          <p:nvPr/>
        </p:nvSpPr>
        <p:spPr>
          <a:xfrm>
            <a:off x="1152756" y="436245"/>
            <a:ext cx="5454903" cy="521970"/>
          </a:xfrm>
          <a:prstGeom prst="rect">
            <a:avLst/>
          </a:prstGeom>
          <a:noFill/>
        </p:spPr>
        <p:txBody>
          <a:bodyPr wrap="square" rtlCol="0">
            <a:spAutoFit/>
          </a:bodyPr>
          <a:lstStyle>
            <a:defPPr>
              <a:defRPr lang="zh-CN"/>
            </a:defPPr>
            <a:lvl1pPr>
              <a:defRPr sz="2400" b="1" spc="20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defRPr>
            </a:lvl1pPr>
          </a:lstStyle>
          <a:p>
            <a:pPr algn="l">
              <a:defRPr/>
            </a:pPr>
            <a:r>
              <a:rPr lang="zh-CN" altLang="en-US" sz="2800" b="1" dirty="0">
                <a:latin typeface="Source Han Sans CN Heavy" panose="020B0200000000000000" charset="-122"/>
                <a:ea typeface="Source Han Sans CN Heavy" panose="020B0200000000000000" charset="-122"/>
              </a:rPr>
              <a:t>数字化管控</a:t>
            </a:r>
            <a:endParaRPr lang="zh-CN" altLang="en-US" sz="2800" b="1" dirty="0">
              <a:latin typeface="Source Han Sans CN Heavy" panose="020B0200000000000000" charset="-122"/>
              <a:ea typeface="Source Han Sans CN Heavy" panose="020B0200000000000000" charset="-122"/>
            </a:endParaRPr>
          </a:p>
        </p:txBody>
      </p:sp>
    </p:spTree>
    <p:custDataLst>
      <p:tags r:id="rId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332" t="5843" r="1981" b="3979"/>
          <a:stretch>
            <a:fillRect/>
          </a:stretch>
        </p:blipFill>
        <p:spPr bwMode="auto">
          <a:xfrm>
            <a:off x="1576508" y="392405"/>
            <a:ext cx="11091334" cy="47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481188" y="1593464"/>
            <a:ext cx="1709274" cy="1709274"/>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5" name="矩形 4"/>
          <p:cNvSpPr/>
          <p:nvPr/>
        </p:nvSpPr>
        <p:spPr>
          <a:xfrm>
            <a:off x="3688261" y="2263439"/>
            <a:ext cx="1295128" cy="369324"/>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可视化</a:t>
            </a:r>
            <a:endPar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6" name="椭圆 5"/>
          <p:cNvSpPr/>
          <p:nvPr/>
        </p:nvSpPr>
        <p:spPr>
          <a:xfrm>
            <a:off x="6640996" y="1593464"/>
            <a:ext cx="1709274" cy="1709274"/>
          </a:xfrm>
          <a:prstGeom prst="ellipse">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7" name="矩形 6"/>
          <p:cNvSpPr/>
          <p:nvPr/>
        </p:nvSpPr>
        <p:spPr>
          <a:xfrm>
            <a:off x="6848069" y="2263439"/>
            <a:ext cx="1295128" cy="369324"/>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可量化</a:t>
            </a:r>
            <a:endPar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9" name="椭圆 8"/>
          <p:cNvSpPr/>
          <p:nvPr/>
        </p:nvSpPr>
        <p:spPr>
          <a:xfrm>
            <a:off x="9434754" y="1593464"/>
            <a:ext cx="1709274" cy="1709274"/>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0" name="矩形 9"/>
          <p:cNvSpPr/>
          <p:nvPr/>
        </p:nvSpPr>
        <p:spPr>
          <a:xfrm>
            <a:off x="9641827" y="2263439"/>
            <a:ext cx="1295128" cy="369324"/>
          </a:xfrm>
          <a:prstGeom prst="rect">
            <a:avLst/>
          </a:prstGeom>
        </p:spPr>
        <p:txBody>
          <a:bodyPr wrap="square" lIns="91433" tIns="45716" rIns="91433"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rPr>
              <a:t>可优化</a:t>
            </a:r>
            <a:endParaRPr lang="zh-CN" altLang="en-US" b="1" dirty="0">
              <a:solidFill>
                <a:schemeClr val="bg1"/>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1" name="矩形 10"/>
          <p:cNvSpPr/>
          <p:nvPr/>
        </p:nvSpPr>
        <p:spPr>
          <a:xfrm>
            <a:off x="1758268" y="3972713"/>
            <a:ext cx="10329103"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FontTx/>
              <a:buNone/>
              <a:defRPr/>
            </a:pPr>
            <a:r>
              <a:rPr lang="zh-CN" altLang="en-US" sz="2000" b="1" kern="0" dirty="0">
                <a:latin typeface="Source Han Sans CN Heavy" panose="020B0200000000000000" charset="-122"/>
                <a:ea typeface="Source Han Sans CN Heavy" panose="020B0200000000000000" charset="-122"/>
                <a:cs typeface="Arial" panose="020B0604020202020204" pitchFamily="34" charset="0"/>
              </a:rPr>
              <a:t>通过实施数字化技术，在营销、技术方案、供应链管理、生产制造以及售后运维，使得东富龙出海业务装上数字化的翅膀。</a:t>
            </a:r>
            <a:endParaRPr lang="zh-CN" altLang="en-US" sz="2000" b="1" kern="0" dirty="0">
              <a:latin typeface="Source Han Sans CN Heavy" panose="020B0200000000000000" charset="-122"/>
              <a:ea typeface="Source Han Sans CN Heavy" panose="020B0200000000000000" charset="-122"/>
              <a:cs typeface="Arial" panose="020B0604020202020204" pitchFamily="34" charset="0"/>
            </a:endParaRPr>
          </a:p>
        </p:txBody>
      </p:sp>
      <p:sp>
        <p:nvSpPr>
          <p:cNvPr id="12" name="文本框 2"/>
          <p:cNvSpPr txBox="1"/>
          <p:nvPr/>
        </p:nvSpPr>
        <p:spPr>
          <a:xfrm>
            <a:off x="1576508" y="404023"/>
            <a:ext cx="10886834" cy="11372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dirty="0">
                <a:latin typeface="Source Han Sans CN Heavy" panose="020B0200000000000000" charset="-122"/>
                <a:ea typeface="Source Han Sans CN Heavy" panose="020B0200000000000000" charset="-122"/>
              </a:rPr>
              <a:t>鼎捷</a:t>
            </a:r>
            <a:r>
              <a:rPr lang="zh-CN" altLang="en-US" sz="2800" dirty="0">
                <a:latin typeface="Source Han Sans CN Heavy" panose="020B0200000000000000" charset="-122"/>
                <a:ea typeface="Source Han Sans CN Heavy" panose="020B0200000000000000" charset="-122"/>
              </a:rPr>
              <a:t>提供一系列行业数字化解决方案，赋能企业全球化布局、助力企业打造核心能力</a:t>
            </a:r>
            <a:endParaRPr lang="zh-CN" altLang="en-US" sz="2800" dirty="0">
              <a:latin typeface="Source Han Sans CN Heavy" panose="020B0200000000000000" charset="-122"/>
              <a:ea typeface="Source Han Sans CN Heavy" panose="020B0200000000000000" charset="-122"/>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p:nvPr/>
        </p:nvSpPr>
        <p:spPr>
          <a:xfrm>
            <a:off x="6769489" y="1970852"/>
            <a:ext cx="2646878"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4800" b="1" dirty="0">
                <a:solidFill>
                  <a:schemeClr val="bg1"/>
                </a:solidFill>
                <a:effectLst>
                  <a:outerShdw blurRad="38100" dist="38100" dir="2700000" algn="tl">
                    <a:srgbClr val="000000">
                      <a:alpha val="43137"/>
                    </a:srgbClr>
                  </a:outerShdw>
                </a:effectLst>
                <a:latin typeface="Source Han Sans CN Bold" panose="020B0200000000000000" charset="-122"/>
                <a:ea typeface="Source Han Sans CN Bold" panose="020B0200000000000000" charset="-122"/>
                <a:cs typeface="+mn-ea"/>
                <a:sym typeface="Arial" panose="020B0604020202020204" pitchFamily="34" charset="0"/>
              </a:rPr>
              <a:t>公司介绍</a:t>
            </a:r>
            <a:endParaRPr kumimoji="0" lang="zh-CN" alt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Han Sans CN Bold" panose="020B0200000000000000" charset="-122"/>
              <a:ea typeface="Source Han Sans CN Bold" panose="020B0200000000000000" charset="-122"/>
              <a:cs typeface="+mn-ea"/>
              <a:sym typeface="Arial" panose="020B0604020202020204" pitchFamily="34" charset="0"/>
            </a:endParaRPr>
          </a:p>
        </p:txBody>
      </p:sp>
      <p:cxnSp>
        <p:nvCxnSpPr>
          <p:cNvPr id="3" name="直接连接符 2"/>
          <p:cNvCxnSpPr/>
          <p:nvPr/>
        </p:nvCxnSpPr>
        <p:spPr>
          <a:xfrm flipV="1">
            <a:off x="6340772" y="1421496"/>
            <a:ext cx="0" cy="1692247"/>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368506" y="1517510"/>
            <a:ext cx="1596233" cy="1596233"/>
            <a:chOff x="304800" y="673100"/>
            <a:chExt cx="4000500" cy="4000500"/>
          </a:xfrm>
          <a:effectLst>
            <a:outerShdw blurRad="444500" dist="254000" dir="8100000" algn="tr" rotWithShape="0">
              <a:prstClr val="black">
                <a:alpha val="50000"/>
              </a:prstClr>
            </a:outerShdw>
          </a:effectLst>
        </p:grpSpPr>
        <p:sp>
          <p:nvSpPr>
            <p:cNvPr id="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sp>
        <p:nvSpPr>
          <p:cNvPr id="5" name="TextBox 13"/>
          <p:cNvSpPr txBox="1"/>
          <p:nvPr/>
        </p:nvSpPr>
        <p:spPr>
          <a:xfrm>
            <a:off x="4724196" y="1802664"/>
            <a:ext cx="1203795" cy="101566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6600" b="1" spc="79" dirty="0">
                <a:solidFill>
                  <a:srgbClr val="C00000"/>
                </a:solidFill>
                <a:effectLst>
                  <a:innerShdw blurRad="63500" dist="50800" dir="18900000">
                    <a:prstClr val="black">
                      <a:alpha val="50000"/>
                    </a:prstClr>
                  </a:innerShdw>
                </a:effectLst>
                <a:latin typeface="思源黑体 CN Heavy" panose="020B0A00000000000000"/>
                <a:ea typeface="微软雅黑" panose="020B0503020204020204" charset="-122"/>
                <a:cs typeface="+mn-ea"/>
                <a:sym typeface="Arial" panose="020B0604020202020204" pitchFamily="34" charset="0"/>
              </a:rPr>
              <a:t>01</a:t>
            </a:r>
            <a:endParaRPr kumimoji="0" lang="zh-CN" altLang="en-US" sz="6600" b="1" i="0" u="none" strike="noStrike" kern="1200" cap="none" spc="79" normalizeH="0" baseline="0" noProof="0" dirty="0">
              <a:ln>
                <a:noFill/>
              </a:ln>
              <a:solidFill>
                <a:srgbClr val="C00000"/>
              </a:solidFill>
              <a:effectLst>
                <a:innerShdw blurRad="63500" dist="50800" dir="18900000">
                  <a:prstClr val="black">
                    <a:alpha val="50000"/>
                  </a:prstClr>
                </a:innerShdw>
              </a:effectLst>
              <a:uLnTx/>
              <a:uFillTx/>
              <a:latin typeface="思源黑体 CN Heavy" panose="020B0A00000000000000"/>
              <a:ea typeface="微软雅黑" panose="020B0503020204020204" charset="-122"/>
              <a:cs typeface="+mn-ea"/>
              <a:sym typeface="Arial" panose="020B0604020202020204" pitchFamily="34" charset="0"/>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感谢"/>
          <p:cNvPicPr>
            <a:picLocks noChangeAspect="1"/>
          </p:cNvPicPr>
          <p:nvPr>
            <p:custDataLst>
              <p:tags r:id="rId1"/>
            </p:custDataLst>
          </p:nvPr>
        </p:nvPicPr>
        <p:blipFill>
          <a:blip r:embed="rId2"/>
          <a:stretch>
            <a:fillRect/>
          </a:stretch>
        </p:blipFill>
        <p:spPr>
          <a:xfrm>
            <a:off x="3387033" y="1413280"/>
            <a:ext cx="5994274" cy="2097534"/>
          </a:xfrm>
          <a:prstGeom prst="rect">
            <a:avLst/>
          </a:prstGeom>
        </p:spPr>
      </p:pic>
      <p:sp>
        <p:nvSpPr>
          <p:cNvPr id="7" name="矩形 6"/>
          <p:cNvSpPr/>
          <p:nvPr/>
        </p:nvSpPr>
        <p:spPr>
          <a:xfrm>
            <a:off x="9158900" y="1956400"/>
            <a:ext cx="1002533" cy="1002533"/>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pic>
        <p:nvPicPr>
          <p:cNvPr id="52" name="图片 5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9345530" y="2144593"/>
            <a:ext cx="629272" cy="626145"/>
          </a:xfrm>
          <a:prstGeom prst="rect">
            <a:avLst/>
          </a:prstGeom>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29890" y="978724"/>
            <a:ext cx="6737099" cy="3795027"/>
          </a:xfrm>
          <a:prstGeom prst="rect">
            <a:avLst/>
          </a:prstGeom>
        </p:spPr>
      </p:pic>
      <p:sp>
        <p:nvSpPr>
          <p:cNvPr id="6" name="文本框 18"/>
          <p:cNvSpPr txBox="1"/>
          <p:nvPr/>
        </p:nvSpPr>
        <p:spPr>
          <a:xfrm>
            <a:off x="769462" y="516877"/>
            <a:ext cx="3701103"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rgbClr val="C00000"/>
                </a:solidFill>
                <a:effectLst>
                  <a:outerShdw blurRad="38100" dist="38100" dir="2700000" algn="tl">
                    <a:srgbClr val="000000">
                      <a:alpha val="43137"/>
                    </a:srgbClr>
                  </a:outerShdw>
                </a:effectLst>
                <a:latin typeface="微软雅黑" panose="020B0503020204020204" charset="-122"/>
                <a:ea typeface="思源黑体 CN Heavy" panose="020B0A00000000000000"/>
              </a:rPr>
              <a:t>关于东富龙</a:t>
            </a:r>
            <a:endParaRPr lang="zh-CN" altLang="en-US" sz="2800" b="1" dirty="0">
              <a:solidFill>
                <a:srgbClr val="C00000"/>
              </a:solidFill>
              <a:effectLst>
                <a:outerShdw blurRad="38100" dist="38100" dir="2700000" algn="tl">
                  <a:srgbClr val="000000">
                    <a:alpha val="43137"/>
                  </a:srgbClr>
                </a:outerShdw>
              </a:effectLst>
              <a:latin typeface="微软雅黑" panose="020B0503020204020204" charset="-122"/>
              <a:ea typeface="思源黑体 CN Heavy" panose="020B0A00000000000000"/>
            </a:endParaRPr>
          </a:p>
        </p:txBody>
      </p:sp>
      <p:sp>
        <p:nvSpPr>
          <p:cNvPr id="7" name="文本框 3"/>
          <p:cNvSpPr txBox="1"/>
          <p:nvPr/>
        </p:nvSpPr>
        <p:spPr>
          <a:xfrm>
            <a:off x="676217" y="902522"/>
            <a:ext cx="5303762" cy="41924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dirty="0">
                <a:ea typeface="思源黑体 CN Heavy" panose="020B0A00000000000000"/>
              </a:rPr>
              <a:t>东富龙科技集团股份有限公司</a:t>
            </a:r>
            <a:r>
              <a:rPr lang="en-US" altLang="zh-CN" sz="2000" dirty="0">
                <a:ea typeface="思源黑体 CN Heavy" panose="020B0A00000000000000"/>
              </a:rPr>
              <a:t>(SZ: 300171</a:t>
            </a:r>
            <a:r>
              <a:rPr lang="zh-CN" altLang="en-US" sz="2000" dirty="0">
                <a:ea typeface="思源黑体 CN Heavy" panose="020B0A00000000000000"/>
              </a:rPr>
              <a:t>）成立于</a:t>
            </a:r>
            <a:r>
              <a:rPr lang="en-US" altLang="zh-CN" sz="2000" dirty="0">
                <a:ea typeface="思源黑体 CN Heavy" panose="020B0A00000000000000"/>
              </a:rPr>
              <a:t>1993</a:t>
            </a:r>
            <a:r>
              <a:rPr lang="zh-CN" altLang="en-US" sz="2000" dirty="0">
                <a:ea typeface="思源黑体 CN Heavy" panose="020B0A00000000000000"/>
              </a:rPr>
              <a:t>年，是一家为全球制药企业提供制药工艺、核心装备、系统工程整体解决方案的综合化制药装备服务商，产品应用于注射剂、固体制剂、化学原料药、生物工程、中药、医疗、食品等领域。已有超过近万台无菌注射剂的关键制药设备，</a:t>
            </a:r>
            <a:r>
              <a:rPr lang="en-US" altLang="zh-CN" sz="2000" dirty="0">
                <a:ea typeface="思源黑体 CN Heavy" panose="020B0A00000000000000"/>
              </a:rPr>
              <a:t>600</a:t>
            </a:r>
            <a:r>
              <a:rPr lang="zh-CN" altLang="en-US" sz="2000" dirty="0">
                <a:ea typeface="思源黑体 CN Heavy" panose="020B0A00000000000000"/>
              </a:rPr>
              <a:t>多套无菌药品制造系统服务于全球</a:t>
            </a:r>
            <a:r>
              <a:rPr lang="en-US" altLang="zh-CN" sz="2000" dirty="0">
                <a:ea typeface="思源黑体 CN Heavy" panose="020B0A00000000000000"/>
              </a:rPr>
              <a:t>50</a:t>
            </a:r>
            <a:r>
              <a:rPr lang="zh-CN" altLang="en-US" sz="2000" dirty="0">
                <a:ea typeface="思源黑体 CN Heavy" panose="020B0A00000000000000"/>
              </a:rPr>
              <a:t>多个国家和地区的近</a:t>
            </a:r>
            <a:r>
              <a:rPr lang="en-US" altLang="zh-CN" sz="2000" dirty="0">
                <a:ea typeface="思源黑体 CN Heavy" panose="020B0A00000000000000"/>
              </a:rPr>
              <a:t>3000</a:t>
            </a:r>
            <a:r>
              <a:rPr lang="zh-CN" altLang="en-US" sz="2000" dirty="0">
                <a:ea typeface="思源黑体 CN Heavy" panose="020B0A00000000000000"/>
              </a:rPr>
              <a:t>家制药企业。</a:t>
            </a:r>
            <a:endParaRPr lang="en-US" altLang="zh-CN" sz="2000" dirty="0">
              <a:ea typeface="思源黑体 CN Heavy" panose="020B0A00000000000000"/>
            </a:endParaRPr>
          </a:p>
        </p:txBody>
      </p:sp>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2966988" y="412477"/>
            <a:ext cx="629272" cy="626145"/>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2" name="圆角矩形 5"/>
          <p:cNvSpPr/>
          <p:nvPr/>
        </p:nvSpPr>
        <p:spPr>
          <a:xfrm>
            <a:off x="4980263" y="1288954"/>
            <a:ext cx="7105226" cy="678579"/>
          </a:xfrm>
          <a:prstGeom prst="roundRect">
            <a:avLst>
              <a:gd name="adj" fmla="val 666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3" name="圆角矩形 6"/>
          <p:cNvSpPr/>
          <p:nvPr/>
        </p:nvSpPr>
        <p:spPr>
          <a:xfrm>
            <a:off x="3051911" y="1288954"/>
            <a:ext cx="2127573" cy="678579"/>
          </a:xfrm>
          <a:prstGeom prst="roundRect">
            <a:avLst>
              <a:gd name="adj" fmla="val 6667"/>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985"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9" name="圆角矩形 7"/>
          <p:cNvSpPr/>
          <p:nvPr/>
        </p:nvSpPr>
        <p:spPr>
          <a:xfrm>
            <a:off x="4980263" y="2273949"/>
            <a:ext cx="7105226" cy="678579"/>
          </a:xfrm>
          <a:prstGeom prst="roundRect">
            <a:avLst>
              <a:gd name="adj" fmla="val 666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0" name="圆角矩形 8"/>
          <p:cNvSpPr/>
          <p:nvPr/>
        </p:nvSpPr>
        <p:spPr>
          <a:xfrm>
            <a:off x="3051911" y="2273949"/>
            <a:ext cx="2127573" cy="678579"/>
          </a:xfrm>
          <a:prstGeom prst="roundRect">
            <a:avLst>
              <a:gd name="adj" fmla="val 6667"/>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9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1" name="圆角矩形 9"/>
          <p:cNvSpPr/>
          <p:nvPr/>
        </p:nvSpPr>
        <p:spPr>
          <a:xfrm>
            <a:off x="4980263" y="3288945"/>
            <a:ext cx="7105226" cy="678579"/>
          </a:xfrm>
          <a:prstGeom prst="roundRect">
            <a:avLst>
              <a:gd name="adj" fmla="val 666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2" name="圆角矩形 10"/>
          <p:cNvSpPr/>
          <p:nvPr/>
        </p:nvSpPr>
        <p:spPr>
          <a:xfrm>
            <a:off x="3051911" y="3288945"/>
            <a:ext cx="2127573" cy="678579"/>
          </a:xfrm>
          <a:prstGeom prst="roundRect">
            <a:avLst>
              <a:gd name="adj" fmla="val 6667"/>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9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3" name="圆角矩形 11"/>
          <p:cNvSpPr/>
          <p:nvPr/>
        </p:nvSpPr>
        <p:spPr>
          <a:xfrm>
            <a:off x="4980263" y="4280851"/>
            <a:ext cx="7105226" cy="678579"/>
          </a:xfrm>
          <a:prstGeom prst="roundRect">
            <a:avLst>
              <a:gd name="adj" fmla="val 666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4" name="圆角矩形 12"/>
          <p:cNvSpPr/>
          <p:nvPr/>
        </p:nvSpPr>
        <p:spPr>
          <a:xfrm>
            <a:off x="3051911" y="4280851"/>
            <a:ext cx="2127573" cy="678579"/>
          </a:xfrm>
          <a:prstGeom prst="roundRect">
            <a:avLst>
              <a:gd name="adj" fmla="val 6667"/>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9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5" name="矩形 14"/>
          <p:cNvSpPr/>
          <p:nvPr/>
        </p:nvSpPr>
        <p:spPr>
          <a:xfrm>
            <a:off x="3594185" y="1368544"/>
            <a:ext cx="1006152" cy="52111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使 命</a:t>
            </a:r>
            <a:endPar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p:txBody>
      </p:sp>
      <p:sp>
        <p:nvSpPr>
          <p:cNvPr id="16" name="矩形 15"/>
          <p:cNvSpPr/>
          <p:nvPr/>
        </p:nvSpPr>
        <p:spPr>
          <a:xfrm>
            <a:off x="3594186" y="2352680"/>
            <a:ext cx="1006152" cy="52111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愿 景</a:t>
            </a:r>
            <a:endPar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p:txBody>
      </p:sp>
      <p:sp>
        <p:nvSpPr>
          <p:cNvPr id="17" name="矩形 16"/>
          <p:cNvSpPr/>
          <p:nvPr/>
        </p:nvSpPr>
        <p:spPr>
          <a:xfrm>
            <a:off x="3594188" y="3367676"/>
            <a:ext cx="1006152" cy="52111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rPr>
              <a:t>战 略</a:t>
            </a:r>
            <a:endPar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sym typeface="Arial" panose="020B0604020202020204" pitchFamily="34" charset="0"/>
            </a:endParaRPr>
          </a:p>
        </p:txBody>
      </p:sp>
      <p:sp>
        <p:nvSpPr>
          <p:cNvPr id="18" name="矩形 17"/>
          <p:cNvSpPr/>
          <p:nvPr/>
        </p:nvSpPr>
        <p:spPr>
          <a:xfrm>
            <a:off x="3468858" y="4360005"/>
            <a:ext cx="1256811" cy="52111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mn-ea"/>
                <a:sym typeface="Arial" panose="020B0604020202020204" pitchFamily="34" charset="0"/>
              </a:rPr>
              <a:t>价值观</a:t>
            </a:r>
            <a:endParaRPr lang="zh-CN" altLang="en-US" sz="2790" b="1" dirty="0">
              <a:solidFill>
                <a:schemeClr val="bg1"/>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9" name="矩形 18"/>
          <p:cNvSpPr/>
          <p:nvPr/>
        </p:nvSpPr>
        <p:spPr>
          <a:xfrm>
            <a:off x="5140454" y="1351250"/>
            <a:ext cx="6984066" cy="50283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990" b="1" dirty="0">
                <a:latin typeface="Source Han Sans CN Heavy" panose="020B0200000000000000" charset="-122"/>
                <a:ea typeface="Source Han Sans CN Heavy" panose="020B0200000000000000" charset="-122"/>
                <a:cs typeface="+mn-ea"/>
                <a:sym typeface="Arial" panose="020B0604020202020204" pitchFamily="34" charset="0"/>
              </a:rPr>
              <a:t>专业技术服务于生物医药</a:t>
            </a:r>
            <a:endParaRPr lang="zh-CN" altLang="en-US" sz="1990" b="1"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20" name="矩形 19"/>
          <p:cNvSpPr/>
          <p:nvPr/>
        </p:nvSpPr>
        <p:spPr>
          <a:xfrm>
            <a:off x="5140454" y="2347175"/>
            <a:ext cx="6984066" cy="50283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990" b="1" dirty="0">
                <a:latin typeface="Source Han Sans CN Heavy" panose="020B0200000000000000" charset="-122"/>
                <a:ea typeface="Source Han Sans CN Heavy" panose="020B0200000000000000" charset="-122"/>
                <a:cs typeface="+mn-ea"/>
                <a:sym typeface="Arial" panose="020B0604020202020204" pitchFamily="34" charset="0"/>
              </a:rPr>
              <a:t>成为智慧药厂的交付者</a:t>
            </a:r>
            <a:endParaRPr lang="zh-CN" altLang="en-US" sz="1990" b="1" dirty="0">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21" name="矩形 20"/>
          <p:cNvSpPr/>
          <p:nvPr/>
        </p:nvSpPr>
        <p:spPr>
          <a:xfrm>
            <a:off x="5140454" y="3341534"/>
            <a:ext cx="6984066" cy="50283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990" b="1" dirty="0">
                <a:solidFill>
                  <a:srgbClr val="FF0000"/>
                </a:solidFill>
                <a:latin typeface="Source Han Sans CN Heavy" panose="020B0200000000000000" charset="-122"/>
                <a:ea typeface="Source Han Sans CN Heavy" panose="020B0200000000000000" charset="-122"/>
                <a:cs typeface="+mn-ea"/>
                <a:sym typeface="Arial" panose="020B0604020202020204" pitchFamily="34" charset="0"/>
              </a:rPr>
              <a:t>系统化、国际化、数字化</a:t>
            </a:r>
            <a:endParaRPr lang="zh-CN" altLang="en-US" sz="1990" b="1" dirty="0">
              <a:solidFill>
                <a:srgbClr val="FF0000"/>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22" name="矩形 21"/>
          <p:cNvSpPr/>
          <p:nvPr/>
        </p:nvSpPr>
        <p:spPr>
          <a:xfrm>
            <a:off x="5140454" y="4351642"/>
            <a:ext cx="6984066" cy="50283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990" b="1" dirty="0">
                <a:latin typeface="Source Han Sans CN Heavy" panose="020B0200000000000000" charset="-122"/>
                <a:ea typeface="Source Han Sans CN Heavy" panose="020B0200000000000000" charset="-122"/>
                <a:cs typeface="+mn-ea"/>
                <a:sym typeface="Arial" panose="020B0604020202020204" pitchFamily="34" charset="0"/>
              </a:rPr>
              <a:t>天道酬勤</a:t>
            </a:r>
            <a:r>
              <a:rPr lang="zh-CN" altLang="en-US" sz="1990" b="1" dirty="0">
                <a:solidFill>
                  <a:schemeClr val="tx1">
                    <a:lumMod val="75000"/>
                    <a:lumOff val="25000"/>
                  </a:schemeClr>
                </a:solidFill>
                <a:latin typeface="Source Han Sans CN Heavy" panose="020B0200000000000000" charset="-122"/>
                <a:ea typeface="Source Han Sans CN Heavy" panose="020B0200000000000000" charset="-122"/>
                <a:cs typeface="Arial" panose="020B0604020202020204" pitchFamily="34" charset="0"/>
                <a:sym typeface="+mn-ea"/>
              </a:rPr>
              <a:t>（诚信、敬业、学习、创新）</a:t>
            </a:r>
            <a:endParaRPr lang="en-US" altLang="zh-CN" sz="1990" b="1" dirty="0">
              <a:solidFill>
                <a:schemeClr val="tx1">
                  <a:lumMod val="75000"/>
                  <a:lumOff val="25000"/>
                </a:schemeClr>
              </a:solidFill>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23" name="文本框 6"/>
          <p:cNvSpPr txBox="1"/>
          <p:nvPr/>
        </p:nvSpPr>
        <p:spPr>
          <a:xfrm>
            <a:off x="6094205" y="533529"/>
            <a:ext cx="3044956" cy="52111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790" b="1" dirty="0">
                <a:latin typeface="Source Han Sans CN Heavy" panose="020B0200000000000000" charset="-122"/>
                <a:ea typeface="Source Han Sans CN Heavy" panose="020B0200000000000000" charset="-122"/>
              </a:rPr>
              <a:t>东富龙的发展战略</a:t>
            </a:r>
            <a:endParaRPr lang="zh-CN" altLang="en-US" sz="2790" b="1" dirty="0">
              <a:latin typeface="Source Han Sans CN Heavy" panose="020B0200000000000000" charset="-122"/>
              <a:ea typeface="Source Han Sans CN Heavy" panose="020B0200000000000000" charset="-122"/>
            </a:endParaRPr>
          </a:p>
        </p:txBody>
      </p:sp>
      <p:sp>
        <p:nvSpPr>
          <p:cNvPr id="24" name="文本框 19"/>
          <p:cNvSpPr txBox="1"/>
          <p:nvPr/>
        </p:nvSpPr>
        <p:spPr>
          <a:xfrm>
            <a:off x="663473" y="556662"/>
            <a:ext cx="3701103"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公司介绍</a:t>
            </a:r>
            <a:endParaRPr lang="zh-CN" altLang="en-US" sz="239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sp>
        <p:nvSpPr>
          <p:cNvPr id="14" name="标题 31"/>
          <p:cNvSpPr txBox="1"/>
          <p:nvPr/>
        </p:nvSpPr>
        <p:spPr>
          <a:xfrm>
            <a:off x="2207914" y="495700"/>
            <a:ext cx="11157818" cy="656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里程碑 </a:t>
            </a:r>
            <a:r>
              <a:rPr lang="en-US" altLang="zh-CN"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Development Milestones</a:t>
            </a:r>
            <a:endParaRPr lang="en-US" altLang="zh-CN"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nvGrpSpPr>
          <p:cNvPr id="15" name="组合 14"/>
          <p:cNvGrpSpPr/>
          <p:nvPr/>
        </p:nvGrpSpPr>
        <p:grpSpPr>
          <a:xfrm>
            <a:off x="1763486" y="970321"/>
            <a:ext cx="11298922" cy="3182130"/>
            <a:chOff x="40128" y="1854973"/>
            <a:chExt cx="12160956" cy="3424902"/>
          </a:xfrm>
        </p:grpSpPr>
        <p:sp>
          <p:nvSpPr>
            <p:cNvPr id="25" name="Rectangle 8"/>
            <p:cNvSpPr>
              <a:spLocks noChangeArrowheads="1"/>
            </p:cNvSpPr>
            <p:nvPr/>
          </p:nvSpPr>
          <p:spPr bwMode="auto">
            <a:xfrm>
              <a:off x="40128" y="3983725"/>
              <a:ext cx="12160956" cy="199515"/>
            </a:xfrm>
            <a:prstGeom prst="rect">
              <a:avLst/>
            </a:prstGeom>
            <a:solidFill>
              <a:schemeClr val="bg1">
                <a:lumMod val="95000"/>
              </a:schemeClr>
            </a:solidFill>
            <a:ln>
              <a:noFill/>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26" name="Freeform 10"/>
            <p:cNvSpPr/>
            <p:nvPr/>
          </p:nvSpPr>
          <p:spPr bwMode="auto">
            <a:xfrm>
              <a:off x="1101046" y="4553770"/>
              <a:ext cx="2824889" cy="164680"/>
            </a:xfrm>
            <a:custGeom>
              <a:avLst/>
              <a:gdLst>
                <a:gd name="T0" fmla="*/ 1443 w 1784"/>
                <a:gd name="T1" fmla="*/ 0 h 104"/>
                <a:gd name="T2" fmla="*/ 0 w 1784"/>
                <a:gd name="T3" fmla="*/ 0 h 104"/>
                <a:gd name="T4" fmla="*/ 341 w 1784"/>
                <a:gd name="T5" fmla="*/ 104 h 104"/>
                <a:gd name="T6" fmla="*/ 1784 w 1784"/>
                <a:gd name="T7" fmla="*/ 104 h 104"/>
                <a:gd name="T8" fmla="*/ 1443 w 1784"/>
                <a:gd name="T9" fmla="*/ 0 h 104"/>
              </a:gdLst>
              <a:ahLst/>
              <a:cxnLst>
                <a:cxn ang="0">
                  <a:pos x="T0" y="T1"/>
                </a:cxn>
                <a:cxn ang="0">
                  <a:pos x="T2" y="T3"/>
                </a:cxn>
                <a:cxn ang="0">
                  <a:pos x="T4" y="T5"/>
                </a:cxn>
                <a:cxn ang="0">
                  <a:pos x="T6" y="T7"/>
                </a:cxn>
                <a:cxn ang="0">
                  <a:pos x="T8" y="T9"/>
                </a:cxn>
              </a:cxnLst>
              <a:rect l="0" t="0" r="r" b="b"/>
              <a:pathLst>
                <a:path w="1784" h="104">
                  <a:moveTo>
                    <a:pt x="1443" y="0"/>
                  </a:moveTo>
                  <a:lnTo>
                    <a:pt x="0" y="0"/>
                  </a:lnTo>
                  <a:lnTo>
                    <a:pt x="341" y="104"/>
                  </a:lnTo>
                  <a:lnTo>
                    <a:pt x="1784" y="104"/>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nvGrpSpPr>
            <p:cNvPr id="27" name="Group 22"/>
            <p:cNvGrpSpPr/>
            <p:nvPr/>
          </p:nvGrpSpPr>
          <p:grpSpPr>
            <a:xfrm>
              <a:off x="327863" y="3252778"/>
              <a:ext cx="2996814" cy="1422289"/>
              <a:chOff x="708026" y="3065207"/>
              <a:chExt cx="3187700" cy="1512888"/>
            </a:xfrm>
            <a:solidFill>
              <a:schemeClr val="bg1">
                <a:lumMod val="50000"/>
              </a:schemeClr>
            </a:solidFill>
          </p:grpSpPr>
          <p:sp>
            <p:nvSpPr>
              <p:cNvPr id="86" name="Freeform 9"/>
              <p:cNvSpPr/>
              <p:nvPr/>
            </p:nvSpPr>
            <p:spPr bwMode="auto">
              <a:xfrm>
                <a:off x="1063626" y="4412995"/>
                <a:ext cx="2832100" cy="165100"/>
              </a:xfrm>
              <a:custGeom>
                <a:avLst/>
                <a:gdLst>
                  <a:gd name="T0" fmla="*/ 1443 w 1784"/>
                  <a:gd name="T1" fmla="*/ 0 h 104"/>
                  <a:gd name="T2" fmla="*/ 0 w 1784"/>
                  <a:gd name="T3" fmla="*/ 0 h 104"/>
                  <a:gd name="T4" fmla="*/ 341 w 1784"/>
                  <a:gd name="T5" fmla="*/ 104 h 104"/>
                  <a:gd name="T6" fmla="*/ 1784 w 1784"/>
                  <a:gd name="T7" fmla="*/ 104 h 104"/>
                  <a:gd name="T8" fmla="*/ 1443 w 1784"/>
                  <a:gd name="T9" fmla="*/ 0 h 104"/>
                </a:gdLst>
                <a:ahLst/>
                <a:cxnLst>
                  <a:cxn ang="0">
                    <a:pos x="T0" y="T1"/>
                  </a:cxn>
                  <a:cxn ang="0">
                    <a:pos x="T2" y="T3"/>
                  </a:cxn>
                  <a:cxn ang="0">
                    <a:pos x="T4" y="T5"/>
                  </a:cxn>
                  <a:cxn ang="0">
                    <a:pos x="T6" y="T7"/>
                  </a:cxn>
                  <a:cxn ang="0">
                    <a:pos x="T8" y="T9"/>
                  </a:cxn>
                </a:cxnLst>
                <a:rect l="0" t="0" r="r" b="b"/>
                <a:pathLst>
                  <a:path w="1784" h="104">
                    <a:moveTo>
                      <a:pt x="1443" y="0"/>
                    </a:moveTo>
                    <a:lnTo>
                      <a:pt x="0" y="0"/>
                    </a:lnTo>
                    <a:lnTo>
                      <a:pt x="341" y="104"/>
                    </a:lnTo>
                    <a:lnTo>
                      <a:pt x="1784" y="104"/>
                    </a:lnTo>
                    <a:lnTo>
                      <a:pt x="1443"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nvGrpSpPr>
              <p:cNvPr id="87" name="Group 3"/>
              <p:cNvGrpSpPr/>
              <p:nvPr/>
            </p:nvGrpSpPr>
            <p:grpSpPr>
              <a:xfrm>
                <a:off x="708026" y="3065207"/>
                <a:ext cx="3187700" cy="1512888"/>
                <a:chOff x="708026" y="3065207"/>
                <a:chExt cx="3187700" cy="1512888"/>
              </a:xfrm>
              <a:grpFill/>
            </p:grpSpPr>
            <p:sp>
              <p:nvSpPr>
                <p:cNvPr id="88" name="Freeform 5"/>
                <p:cNvSpPr/>
                <p:nvPr/>
              </p:nvSpPr>
              <p:spPr bwMode="auto">
                <a:xfrm>
                  <a:off x="708026" y="3441445"/>
                  <a:ext cx="679450" cy="400050"/>
                </a:xfrm>
                <a:custGeom>
                  <a:avLst/>
                  <a:gdLst>
                    <a:gd name="T0" fmla="*/ 224 w 428"/>
                    <a:gd name="T1" fmla="*/ 0 h 252"/>
                    <a:gd name="T2" fmla="*/ 428 w 428"/>
                    <a:gd name="T3" fmla="*/ 0 h 252"/>
                    <a:gd name="T4" fmla="*/ 428 w 428"/>
                    <a:gd name="T5" fmla="*/ 252 h 252"/>
                    <a:gd name="T6" fmla="*/ 0 w 428"/>
                    <a:gd name="T7" fmla="*/ 252 h 252"/>
                    <a:gd name="T8" fmla="*/ 224 w 428"/>
                    <a:gd name="T9" fmla="*/ 0 h 252"/>
                  </a:gdLst>
                  <a:ahLst/>
                  <a:cxnLst>
                    <a:cxn ang="0">
                      <a:pos x="T0" y="T1"/>
                    </a:cxn>
                    <a:cxn ang="0">
                      <a:pos x="T2" y="T3"/>
                    </a:cxn>
                    <a:cxn ang="0">
                      <a:pos x="T4" y="T5"/>
                    </a:cxn>
                    <a:cxn ang="0">
                      <a:pos x="T6" y="T7"/>
                    </a:cxn>
                    <a:cxn ang="0">
                      <a:pos x="T8" y="T9"/>
                    </a:cxn>
                  </a:cxnLst>
                  <a:rect l="0" t="0" r="r" b="b"/>
                  <a:pathLst>
                    <a:path w="428" h="252">
                      <a:moveTo>
                        <a:pt x="224" y="0"/>
                      </a:moveTo>
                      <a:lnTo>
                        <a:pt x="428" y="0"/>
                      </a:lnTo>
                      <a:lnTo>
                        <a:pt x="428" y="252"/>
                      </a:lnTo>
                      <a:lnTo>
                        <a:pt x="0" y="252"/>
                      </a:lnTo>
                      <a:lnTo>
                        <a:pt x="224"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sp>
              <p:nvSpPr>
                <p:cNvPr id="89" name="Oval 11"/>
                <p:cNvSpPr>
                  <a:spLocks noChangeArrowheads="1"/>
                </p:cNvSpPr>
                <p:nvPr/>
              </p:nvSpPr>
              <p:spPr bwMode="auto">
                <a:xfrm>
                  <a:off x="1912939" y="3065207"/>
                  <a:ext cx="660400" cy="663575"/>
                </a:xfrm>
                <a:prstGeom prst="ellipse">
                  <a:avLst/>
                </a:pr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85" b="1" dirty="0">
                      <a:solidFill>
                        <a:schemeClr val="bg1"/>
                      </a:solidFill>
                      <a:latin typeface="Source Han Sans CN Heavy" panose="020B0200000000000000" charset="-122"/>
                      <a:ea typeface="Source Han Sans CN Heavy" panose="020B0200000000000000" charset="-122"/>
                    </a:rPr>
                    <a:t>01</a:t>
                  </a:r>
                  <a:endParaRPr lang="en-US" sz="1985" b="1" dirty="0">
                    <a:solidFill>
                      <a:schemeClr val="bg1"/>
                    </a:solidFill>
                    <a:latin typeface="Source Han Sans CN Heavy" panose="020B0200000000000000" charset="-122"/>
                    <a:ea typeface="Source Han Sans CN Heavy" panose="020B0200000000000000" charset="-122"/>
                  </a:endParaRPr>
                </a:p>
              </p:txBody>
            </p:sp>
            <p:sp>
              <p:nvSpPr>
                <p:cNvPr id="90" name="Freeform 12"/>
                <p:cNvSpPr/>
                <p:nvPr/>
              </p:nvSpPr>
              <p:spPr bwMode="auto">
                <a:xfrm>
                  <a:off x="1063626" y="3441445"/>
                  <a:ext cx="2832100" cy="1136650"/>
                </a:xfrm>
                <a:custGeom>
                  <a:avLst/>
                  <a:gdLst>
                    <a:gd name="T0" fmla="*/ 610 w 754"/>
                    <a:gd name="T1" fmla="*/ 0 h 301"/>
                    <a:gd name="T2" fmla="*/ 421 w 754"/>
                    <a:gd name="T3" fmla="*/ 0 h 301"/>
                    <a:gd name="T4" fmla="*/ 314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1" y="0"/>
                        <a:pt x="421" y="0"/>
                        <a:pt x="421" y="0"/>
                      </a:cubicBezTo>
                      <a:cubicBezTo>
                        <a:pt x="415" y="54"/>
                        <a:pt x="369" y="96"/>
                        <a:pt x="314" y="96"/>
                      </a:cubicBezTo>
                      <a:cubicBezTo>
                        <a:pt x="258"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grpSp>
        <p:sp>
          <p:nvSpPr>
            <p:cNvPr id="28" name="Freeform 14"/>
            <p:cNvSpPr/>
            <p:nvPr/>
          </p:nvSpPr>
          <p:spPr bwMode="auto">
            <a:xfrm>
              <a:off x="4291714" y="4553770"/>
              <a:ext cx="2828056" cy="164680"/>
            </a:xfrm>
            <a:custGeom>
              <a:avLst/>
              <a:gdLst>
                <a:gd name="T0" fmla="*/ 1443 w 1786"/>
                <a:gd name="T1" fmla="*/ 0 h 104"/>
                <a:gd name="T2" fmla="*/ 0 w 1786"/>
                <a:gd name="T3" fmla="*/ 0 h 104"/>
                <a:gd name="T4" fmla="*/ 341 w 1786"/>
                <a:gd name="T5" fmla="*/ 104 h 104"/>
                <a:gd name="T6" fmla="*/ 1786 w 1786"/>
                <a:gd name="T7" fmla="*/ 104 h 104"/>
                <a:gd name="T8" fmla="*/ 1443 w 1786"/>
                <a:gd name="T9" fmla="*/ 0 h 104"/>
              </a:gdLst>
              <a:ahLst/>
              <a:cxnLst>
                <a:cxn ang="0">
                  <a:pos x="T0" y="T1"/>
                </a:cxn>
                <a:cxn ang="0">
                  <a:pos x="T2" y="T3"/>
                </a:cxn>
                <a:cxn ang="0">
                  <a:pos x="T4" y="T5"/>
                </a:cxn>
                <a:cxn ang="0">
                  <a:pos x="T6" y="T7"/>
                </a:cxn>
                <a:cxn ang="0">
                  <a:pos x="T8" y="T9"/>
                </a:cxn>
              </a:cxnLst>
              <a:rect l="0" t="0" r="r" b="b"/>
              <a:pathLst>
                <a:path w="1786" h="104">
                  <a:moveTo>
                    <a:pt x="1443" y="0"/>
                  </a:moveTo>
                  <a:lnTo>
                    <a:pt x="0" y="0"/>
                  </a:lnTo>
                  <a:lnTo>
                    <a:pt x="341" y="104"/>
                  </a:lnTo>
                  <a:lnTo>
                    <a:pt x="1786" y="104"/>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nvGrpSpPr>
            <p:cNvPr id="29" name="Group 23"/>
            <p:cNvGrpSpPr/>
            <p:nvPr/>
          </p:nvGrpSpPr>
          <p:grpSpPr>
            <a:xfrm>
              <a:off x="3216353" y="3252778"/>
              <a:ext cx="2996814" cy="1422289"/>
              <a:chOff x="3910014" y="3065207"/>
              <a:chExt cx="3187700" cy="1512888"/>
            </a:xfrm>
            <a:solidFill>
              <a:srgbClr val="C00000"/>
            </a:solidFill>
          </p:grpSpPr>
          <p:sp>
            <p:nvSpPr>
              <p:cNvPr id="81" name="Freeform 13"/>
              <p:cNvSpPr/>
              <p:nvPr/>
            </p:nvSpPr>
            <p:spPr bwMode="auto">
              <a:xfrm>
                <a:off x="4262439" y="4412995"/>
                <a:ext cx="2835275" cy="165100"/>
              </a:xfrm>
              <a:custGeom>
                <a:avLst/>
                <a:gdLst>
                  <a:gd name="T0" fmla="*/ 1443 w 1786"/>
                  <a:gd name="T1" fmla="*/ 0 h 104"/>
                  <a:gd name="T2" fmla="*/ 0 w 1786"/>
                  <a:gd name="T3" fmla="*/ 0 h 104"/>
                  <a:gd name="T4" fmla="*/ 341 w 1786"/>
                  <a:gd name="T5" fmla="*/ 104 h 104"/>
                  <a:gd name="T6" fmla="*/ 1786 w 1786"/>
                  <a:gd name="T7" fmla="*/ 104 h 104"/>
                  <a:gd name="T8" fmla="*/ 1443 w 1786"/>
                  <a:gd name="T9" fmla="*/ 0 h 104"/>
                </a:gdLst>
                <a:ahLst/>
                <a:cxnLst>
                  <a:cxn ang="0">
                    <a:pos x="T0" y="T1"/>
                  </a:cxn>
                  <a:cxn ang="0">
                    <a:pos x="T2" y="T3"/>
                  </a:cxn>
                  <a:cxn ang="0">
                    <a:pos x="T4" y="T5"/>
                  </a:cxn>
                  <a:cxn ang="0">
                    <a:pos x="T6" y="T7"/>
                  </a:cxn>
                  <a:cxn ang="0">
                    <a:pos x="T8" y="T9"/>
                  </a:cxn>
                </a:cxnLst>
                <a:rect l="0" t="0" r="r" b="b"/>
                <a:pathLst>
                  <a:path w="1786" h="104">
                    <a:moveTo>
                      <a:pt x="1443" y="0"/>
                    </a:moveTo>
                    <a:lnTo>
                      <a:pt x="0" y="0"/>
                    </a:lnTo>
                    <a:lnTo>
                      <a:pt x="341" y="104"/>
                    </a:lnTo>
                    <a:lnTo>
                      <a:pt x="1786" y="104"/>
                    </a:lnTo>
                    <a:lnTo>
                      <a:pt x="1443"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nvGrpSpPr>
              <p:cNvPr id="82" name="Group 20"/>
              <p:cNvGrpSpPr/>
              <p:nvPr/>
            </p:nvGrpSpPr>
            <p:grpSpPr>
              <a:xfrm>
                <a:off x="3910014" y="3065207"/>
                <a:ext cx="3187700" cy="1512888"/>
                <a:chOff x="3910014" y="3065207"/>
                <a:chExt cx="3187700" cy="1512888"/>
              </a:xfrm>
              <a:grpFill/>
            </p:grpSpPr>
            <p:sp>
              <p:nvSpPr>
                <p:cNvPr id="83" name="Freeform 6"/>
                <p:cNvSpPr/>
                <p:nvPr/>
              </p:nvSpPr>
              <p:spPr bwMode="auto">
                <a:xfrm>
                  <a:off x="3910014" y="3441445"/>
                  <a:ext cx="679450" cy="400050"/>
                </a:xfrm>
                <a:custGeom>
                  <a:avLst/>
                  <a:gdLst>
                    <a:gd name="T0" fmla="*/ 222 w 428"/>
                    <a:gd name="T1" fmla="*/ 0 h 252"/>
                    <a:gd name="T2" fmla="*/ 428 w 428"/>
                    <a:gd name="T3" fmla="*/ 0 h 252"/>
                    <a:gd name="T4" fmla="*/ 428 w 428"/>
                    <a:gd name="T5" fmla="*/ 252 h 252"/>
                    <a:gd name="T6" fmla="*/ 0 w 428"/>
                    <a:gd name="T7" fmla="*/ 252 h 252"/>
                    <a:gd name="T8" fmla="*/ 222 w 428"/>
                    <a:gd name="T9" fmla="*/ 0 h 252"/>
                  </a:gdLst>
                  <a:ahLst/>
                  <a:cxnLst>
                    <a:cxn ang="0">
                      <a:pos x="T0" y="T1"/>
                    </a:cxn>
                    <a:cxn ang="0">
                      <a:pos x="T2" y="T3"/>
                    </a:cxn>
                    <a:cxn ang="0">
                      <a:pos x="T4" y="T5"/>
                    </a:cxn>
                    <a:cxn ang="0">
                      <a:pos x="T6" y="T7"/>
                    </a:cxn>
                    <a:cxn ang="0">
                      <a:pos x="T8" y="T9"/>
                    </a:cxn>
                  </a:cxnLst>
                  <a:rect l="0" t="0" r="r" b="b"/>
                  <a:pathLst>
                    <a:path w="428" h="252">
                      <a:moveTo>
                        <a:pt x="222" y="0"/>
                      </a:moveTo>
                      <a:lnTo>
                        <a:pt x="428" y="0"/>
                      </a:lnTo>
                      <a:lnTo>
                        <a:pt x="428" y="252"/>
                      </a:lnTo>
                      <a:lnTo>
                        <a:pt x="0" y="252"/>
                      </a:lnTo>
                      <a:lnTo>
                        <a:pt x="222"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sp>
              <p:nvSpPr>
                <p:cNvPr id="84" name="Oval 15"/>
                <p:cNvSpPr>
                  <a:spLocks noChangeArrowheads="1"/>
                </p:cNvSpPr>
                <p:nvPr/>
              </p:nvSpPr>
              <p:spPr bwMode="auto">
                <a:xfrm>
                  <a:off x="5114926" y="3065207"/>
                  <a:ext cx="660400" cy="663575"/>
                </a:xfrm>
                <a:prstGeom prst="ellipse">
                  <a:avLst/>
                </a:pr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85" b="1" dirty="0">
                      <a:solidFill>
                        <a:schemeClr val="bg1"/>
                      </a:solidFill>
                      <a:latin typeface="Source Han Sans CN Heavy" panose="020B0200000000000000" charset="-122"/>
                      <a:ea typeface="Source Han Sans CN Heavy" panose="020B0200000000000000" charset="-122"/>
                    </a:rPr>
                    <a:t>02</a:t>
                  </a:r>
                  <a:endParaRPr lang="en-US" sz="1985" b="1" dirty="0">
                    <a:solidFill>
                      <a:schemeClr val="bg1"/>
                    </a:solidFill>
                    <a:latin typeface="Source Han Sans CN Heavy" panose="020B0200000000000000" charset="-122"/>
                    <a:ea typeface="Source Han Sans CN Heavy" panose="020B0200000000000000" charset="-122"/>
                  </a:endParaRPr>
                </a:p>
              </p:txBody>
            </p:sp>
            <p:sp>
              <p:nvSpPr>
                <p:cNvPr id="85" name="Freeform 16"/>
                <p:cNvSpPr/>
                <p:nvPr/>
              </p:nvSpPr>
              <p:spPr bwMode="auto">
                <a:xfrm>
                  <a:off x="4262439" y="3441445"/>
                  <a:ext cx="2835275" cy="1136650"/>
                </a:xfrm>
                <a:custGeom>
                  <a:avLst/>
                  <a:gdLst>
                    <a:gd name="T0" fmla="*/ 610 w 755"/>
                    <a:gd name="T1" fmla="*/ 0 h 301"/>
                    <a:gd name="T2" fmla="*/ 422 w 755"/>
                    <a:gd name="T3" fmla="*/ 0 h 301"/>
                    <a:gd name="T4" fmla="*/ 315 w 755"/>
                    <a:gd name="T5" fmla="*/ 96 h 301"/>
                    <a:gd name="T6" fmla="*/ 207 w 755"/>
                    <a:gd name="T7" fmla="*/ 0 h 301"/>
                    <a:gd name="T8" fmla="*/ 0 w 755"/>
                    <a:gd name="T9" fmla="*/ 0 h 301"/>
                    <a:gd name="T10" fmla="*/ 144 w 755"/>
                    <a:gd name="T11" fmla="*/ 301 h 301"/>
                    <a:gd name="T12" fmla="*/ 755 w 755"/>
                    <a:gd name="T13" fmla="*/ 301 h 301"/>
                    <a:gd name="T14" fmla="*/ 610 w 755"/>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5"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5" y="301"/>
                        <a:pt x="755" y="301"/>
                        <a:pt x="755" y="301"/>
                      </a:cubicBezTo>
                      <a:lnTo>
                        <a:pt x="610"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grpSp>
        <p:sp>
          <p:nvSpPr>
            <p:cNvPr id="30" name="Freeform 18"/>
            <p:cNvSpPr/>
            <p:nvPr/>
          </p:nvSpPr>
          <p:spPr bwMode="auto">
            <a:xfrm>
              <a:off x="7487132" y="4556937"/>
              <a:ext cx="2823306" cy="166264"/>
            </a:xfrm>
            <a:custGeom>
              <a:avLst/>
              <a:gdLst>
                <a:gd name="T0" fmla="*/ 1442 w 1783"/>
                <a:gd name="T1" fmla="*/ 0 h 105"/>
                <a:gd name="T2" fmla="*/ 0 w 1783"/>
                <a:gd name="T3" fmla="*/ 0 h 105"/>
                <a:gd name="T4" fmla="*/ 340 w 1783"/>
                <a:gd name="T5" fmla="*/ 105 h 105"/>
                <a:gd name="T6" fmla="*/ 1783 w 1783"/>
                <a:gd name="T7" fmla="*/ 105 h 105"/>
                <a:gd name="T8" fmla="*/ 1442 w 1783"/>
                <a:gd name="T9" fmla="*/ 0 h 105"/>
              </a:gdLst>
              <a:ahLst/>
              <a:cxnLst>
                <a:cxn ang="0">
                  <a:pos x="T0" y="T1"/>
                </a:cxn>
                <a:cxn ang="0">
                  <a:pos x="T2" y="T3"/>
                </a:cxn>
                <a:cxn ang="0">
                  <a:pos x="T4" y="T5"/>
                </a:cxn>
                <a:cxn ang="0">
                  <a:pos x="T6" y="T7"/>
                </a:cxn>
                <a:cxn ang="0">
                  <a:pos x="T8" y="T9"/>
                </a:cxn>
              </a:cxnLst>
              <a:rect l="0" t="0" r="r" b="b"/>
              <a:pathLst>
                <a:path w="1783" h="105">
                  <a:moveTo>
                    <a:pt x="1442" y="0"/>
                  </a:moveTo>
                  <a:lnTo>
                    <a:pt x="0" y="0"/>
                  </a:lnTo>
                  <a:lnTo>
                    <a:pt x="340" y="105"/>
                  </a:lnTo>
                  <a:lnTo>
                    <a:pt x="1783" y="105"/>
                  </a:lnTo>
                  <a:lnTo>
                    <a:pt x="14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nvGrpSpPr>
            <p:cNvPr id="31" name="Group 24"/>
            <p:cNvGrpSpPr/>
            <p:nvPr/>
          </p:nvGrpSpPr>
          <p:grpSpPr>
            <a:xfrm>
              <a:off x="6104753" y="3255995"/>
              <a:ext cx="2993829" cy="1423783"/>
              <a:chOff x="7112001" y="3068382"/>
              <a:chExt cx="3184526" cy="1514476"/>
            </a:xfrm>
          </p:grpSpPr>
          <p:sp>
            <p:nvSpPr>
              <p:cNvPr id="76" name="Freeform 17"/>
              <p:cNvSpPr/>
              <p:nvPr/>
            </p:nvSpPr>
            <p:spPr bwMode="auto">
              <a:xfrm>
                <a:off x="7466014" y="4416170"/>
                <a:ext cx="2830513" cy="166688"/>
              </a:xfrm>
              <a:custGeom>
                <a:avLst/>
                <a:gdLst>
                  <a:gd name="T0" fmla="*/ 1442 w 1783"/>
                  <a:gd name="T1" fmla="*/ 0 h 105"/>
                  <a:gd name="T2" fmla="*/ 0 w 1783"/>
                  <a:gd name="T3" fmla="*/ 0 h 105"/>
                  <a:gd name="T4" fmla="*/ 340 w 1783"/>
                  <a:gd name="T5" fmla="*/ 105 h 105"/>
                  <a:gd name="T6" fmla="*/ 1783 w 1783"/>
                  <a:gd name="T7" fmla="*/ 105 h 105"/>
                  <a:gd name="T8" fmla="*/ 1442 w 1783"/>
                  <a:gd name="T9" fmla="*/ 0 h 105"/>
                </a:gdLst>
                <a:ahLst/>
                <a:cxnLst>
                  <a:cxn ang="0">
                    <a:pos x="T0" y="T1"/>
                  </a:cxn>
                  <a:cxn ang="0">
                    <a:pos x="T2" y="T3"/>
                  </a:cxn>
                  <a:cxn ang="0">
                    <a:pos x="T4" y="T5"/>
                  </a:cxn>
                  <a:cxn ang="0">
                    <a:pos x="T6" y="T7"/>
                  </a:cxn>
                  <a:cxn ang="0">
                    <a:pos x="T8" y="T9"/>
                  </a:cxn>
                </a:cxnLst>
                <a:rect l="0" t="0" r="r" b="b"/>
                <a:pathLst>
                  <a:path w="1783" h="105">
                    <a:moveTo>
                      <a:pt x="1442" y="0"/>
                    </a:moveTo>
                    <a:lnTo>
                      <a:pt x="0" y="0"/>
                    </a:lnTo>
                    <a:lnTo>
                      <a:pt x="340" y="105"/>
                    </a:lnTo>
                    <a:lnTo>
                      <a:pt x="1783" y="105"/>
                    </a:lnTo>
                    <a:lnTo>
                      <a:pt x="1442" y="0"/>
                    </a:lnTo>
                    <a:close/>
                  </a:path>
                </a:pathLst>
              </a:custGeom>
              <a:solidFill>
                <a:schemeClr val="tx1">
                  <a:lumMod val="25000"/>
                  <a:lumOff val="75000"/>
                </a:schemeClr>
              </a:solid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nvGrpSpPr>
              <p:cNvPr id="77" name="Group 21"/>
              <p:cNvGrpSpPr/>
              <p:nvPr/>
            </p:nvGrpSpPr>
            <p:grpSpPr>
              <a:xfrm>
                <a:off x="7112001" y="3068382"/>
                <a:ext cx="3184526" cy="1514475"/>
                <a:chOff x="7112001" y="3068382"/>
                <a:chExt cx="3184526" cy="1514475"/>
              </a:xfrm>
            </p:grpSpPr>
            <p:sp>
              <p:nvSpPr>
                <p:cNvPr id="78" name="Freeform 7"/>
                <p:cNvSpPr/>
                <p:nvPr/>
              </p:nvSpPr>
              <p:spPr bwMode="auto">
                <a:xfrm>
                  <a:off x="7112001" y="3446207"/>
                  <a:ext cx="679450" cy="400050"/>
                </a:xfrm>
                <a:custGeom>
                  <a:avLst/>
                  <a:gdLst>
                    <a:gd name="T0" fmla="*/ 223 w 428"/>
                    <a:gd name="T1" fmla="*/ 0 h 252"/>
                    <a:gd name="T2" fmla="*/ 428 w 428"/>
                    <a:gd name="T3" fmla="*/ 0 h 252"/>
                    <a:gd name="T4" fmla="*/ 428 w 428"/>
                    <a:gd name="T5" fmla="*/ 252 h 252"/>
                    <a:gd name="T6" fmla="*/ 0 w 428"/>
                    <a:gd name="T7" fmla="*/ 252 h 252"/>
                    <a:gd name="T8" fmla="*/ 223 w 428"/>
                    <a:gd name="T9" fmla="*/ 0 h 252"/>
                  </a:gdLst>
                  <a:ahLst/>
                  <a:cxnLst>
                    <a:cxn ang="0">
                      <a:pos x="T0" y="T1"/>
                    </a:cxn>
                    <a:cxn ang="0">
                      <a:pos x="T2" y="T3"/>
                    </a:cxn>
                    <a:cxn ang="0">
                      <a:pos x="T4" y="T5"/>
                    </a:cxn>
                    <a:cxn ang="0">
                      <a:pos x="T6" y="T7"/>
                    </a:cxn>
                    <a:cxn ang="0">
                      <a:pos x="T8" y="T9"/>
                    </a:cxn>
                  </a:cxnLst>
                  <a:rect l="0" t="0" r="r" b="b"/>
                  <a:pathLst>
                    <a:path w="428" h="252">
                      <a:moveTo>
                        <a:pt x="223" y="0"/>
                      </a:moveTo>
                      <a:lnTo>
                        <a:pt x="428" y="0"/>
                      </a:lnTo>
                      <a:lnTo>
                        <a:pt x="428" y="252"/>
                      </a:lnTo>
                      <a:lnTo>
                        <a:pt x="0" y="252"/>
                      </a:lnTo>
                      <a:lnTo>
                        <a:pt x="223" y="0"/>
                      </a:lnTo>
                      <a:close/>
                    </a:path>
                  </a:pathLst>
                </a:custGeom>
                <a:solidFill>
                  <a:schemeClr val="accent3">
                    <a:lumMod val="75000"/>
                  </a:schemeClr>
                </a:solid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sp>
              <p:nvSpPr>
                <p:cNvPr id="79" name="Oval 19"/>
                <p:cNvSpPr>
                  <a:spLocks noChangeArrowheads="1"/>
                </p:cNvSpPr>
                <p:nvPr/>
              </p:nvSpPr>
              <p:spPr bwMode="auto">
                <a:xfrm>
                  <a:off x="8316914" y="3068382"/>
                  <a:ext cx="661988" cy="665163"/>
                </a:xfrm>
                <a:prstGeom prst="ellipse">
                  <a:avLst/>
                </a:prstGeom>
                <a:solidFill>
                  <a:schemeClr val="accent3"/>
                </a:solid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85" b="1" dirty="0">
                      <a:solidFill>
                        <a:schemeClr val="bg1"/>
                      </a:solidFill>
                      <a:latin typeface="Source Han Sans CN Heavy" panose="020B0200000000000000" charset="-122"/>
                      <a:ea typeface="Source Han Sans CN Heavy" panose="020B0200000000000000" charset="-122"/>
                    </a:rPr>
                    <a:t>03</a:t>
                  </a:r>
                  <a:endParaRPr lang="en-US" sz="1985" b="1" dirty="0">
                    <a:solidFill>
                      <a:schemeClr val="bg1"/>
                    </a:solidFill>
                    <a:latin typeface="Source Han Sans CN Heavy" panose="020B0200000000000000" charset="-122"/>
                    <a:ea typeface="Source Han Sans CN Heavy" panose="020B0200000000000000" charset="-122"/>
                  </a:endParaRPr>
                </a:p>
              </p:txBody>
            </p:sp>
            <p:sp>
              <p:nvSpPr>
                <p:cNvPr id="80" name="Freeform 20"/>
                <p:cNvSpPr/>
                <p:nvPr/>
              </p:nvSpPr>
              <p:spPr bwMode="auto">
                <a:xfrm>
                  <a:off x="7466014" y="3446207"/>
                  <a:ext cx="2830513" cy="1136650"/>
                </a:xfrm>
                <a:custGeom>
                  <a:avLst/>
                  <a:gdLst>
                    <a:gd name="T0" fmla="*/ 610 w 754"/>
                    <a:gd name="T1" fmla="*/ 0 h 301"/>
                    <a:gd name="T2" fmla="*/ 422 w 754"/>
                    <a:gd name="T3" fmla="*/ 0 h 301"/>
                    <a:gd name="T4" fmla="*/ 315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solidFill>
                  <a:schemeClr val="accent3"/>
                </a:solid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grpSp>
        <p:grpSp>
          <p:nvGrpSpPr>
            <p:cNvPr id="32" name="Group 25"/>
            <p:cNvGrpSpPr/>
            <p:nvPr/>
          </p:nvGrpSpPr>
          <p:grpSpPr>
            <a:xfrm>
              <a:off x="8990078" y="3255995"/>
              <a:ext cx="2993829" cy="1423783"/>
              <a:chOff x="7112001" y="3068382"/>
              <a:chExt cx="3184526" cy="1514476"/>
            </a:xfrm>
            <a:solidFill>
              <a:srgbClr val="C00000"/>
            </a:solidFill>
          </p:grpSpPr>
          <p:sp>
            <p:nvSpPr>
              <p:cNvPr id="71" name="Freeform 17"/>
              <p:cNvSpPr/>
              <p:nvPr/>
            </p:nvSpPr>
            <p:spPr bwMode="auto">
              <a:xfrm>
                <a:off x="7466014" y="4416170"/>
                <a:ext cx="2830513" cy="166688"/>
              </a:xfrm>
              <a:custGeom>
                <a:avLst/>
                <a:gdLst>
                  <a:gd name="T0" fmla="*/ 1442 w 1783"/>
                  <a:gd name="T1" fmla="*/ 0 h 105"/>
                  <a:gd name="T2" fmla="*/ 0 w 1783"/>
                  <a:gd name="T3" fmla="*/ 0 h 105"/>
                  <a:gd name="T4" fmla="*/ 340 w 1783"/>
                  <a:gd name="T5" fmla="*/ 105 h 105"/>
                  <a:gd name="T6" fmla="*/ 1783 w 1783"/>
                  <a:gd name="T7" fmla="*/ 105 h 105"/>
                  <a:gd name="T8" fmla="*/ 1442 w 1783"/>
                  <a:gd name="T9" fmla="*/ 0 h 105"/>
                </a:gdLst>
                <a:ahLst/>
                <a:cxnLst>
                  <a:cxn ang="0">
                    <a:pos x="T0" y="T1"/>
                  </a:cxn>
                  <a:cxn ang="0">
                    <a:pos x="T2" y="T3"/>
                  </a:cxn>
                  <a:cxn ang="0">
                    <a:pos x="T4" y="T5"/>
                  </a:cxn>
                  <a:cxn ang="0">
                    <a:pos x="T6" y="T7"/>
                  </a:cxn>
                  <a:cxn ang="0">
                    <a:pos x="T8" y="T9"/>
                  </a:cxn>
                </a:cxnLst>
                <a:rect l="0" t="0" r="r" b="b"/>
                <a:pathLst>
                  <a:path w="1783" h="105">
                    <a:moveTo>
                      <a:pt x="1442" y="0"/>
                    </a:moveTo>
                    <a:lnTo>
                      <a:pt x="0" y="0"/>
                    </a:lnTo>
                    <a:lnTo>
                      <a:pt x="340" y="105"/>
                    </a:lnTo>
                    <a:lnTo>
                      <a:pt x="1783" y="105"/>
                    </a:lnTo>
                    <a:lnTo>
                      <a:pt x="1442"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nvGrpSpPr>
              <p:cNvPr id="72" name="Group 27"/>
              <p:cNvGrpSpPr/>
              <p:nvPr/>
            </p:nvGrpSpPr>
            <p:grpSpPr>
              <a:xfrm>
                <a:off x="7112001" y="3068382"/>
                <a:ext cx="3184526" cy="1514475"/>
                <a:chOff x="7112001" y="3068382"/>
                <a:chExt cx="3184526" cy="1514475"/>
              </a:xfrm>
              <a:grpFill/>
            </p:grpSpPr>
            <p:sp>
              <p:nvSpPr>
                <p:cNvPr id="73" name="Freeform 7"/>
                <p:cNvSpPr/>
                <p:nvPr/>
              </p:nvSpPr>
              <p:spPr bwMode="auto">
                <a:xfrm>
                  <a:off x="7112001" y="3446207"/>
                  <a:ext cx="679450" cy="400050"/>
                </a:xfrm>
                <a:custGeom>
                  <a:avLst/>
                  <a:gdLst>
                    <a:gd name="T0" fmla="*/ 223 w 428"/>
                    <a:gd name="T1" fmla="*/ 0 h 252"/>
                    <a:gd name="T2" fmla="*/ 428 w 428"/>
                    <a:gd name="T3" fmla="*/ 0 h 252"/>
                    <a:gd name="T4" fmla="*/ 428 w 428"/>
                    <a:gd name="T5" fmla="*/ 252 h 252"/>
                    <a:gd name="T6" fmla="*/ 0 w 428"/>
                    <a:gd name="T7" fmla="*/ 252 h 252"/>
                    <a:gd name="T8" fmla="*/ 223 w 428"/>
                    <a:gd name="T9" fmla="*/ 0 h 252"/>
                  </a:gdLst>
                  <a:ahLst/>
                  <a:cxnLst>
                    <a:cxn ang="0">
                      <a:pos x="T0" y="T1"/>
                    </a:cxn>
                    <a:cxn ang="0">
                      <a:pos x="T2" y="T3"/>
                    </a:cxn>
                    <a:cxn ang="0">
                      <a:pos x="T4" y="T5"/>
                    </a:cxn>
                    <a:cxn ang="0">
                      <a:pos x="T6" y="T7"/>
                    </a:cxn>
                    <a:cxn ang="0">
                      <a:pos x="T8" y="T9"/>
                    </a:cxn>
                  </a:cxnLst>
                  <a:rect l="0" t="0" r="r" b="b"/>
                  <a:pathLst>
                    <a:path w="428" h="252">
                      <a:moveTo>
                        <a:pt x="223" y="0"/>
                      </a:moveTo>
                      <a:lnTo>
                        <a:pt x="428" y="0"/>
                      </a:lnTo>
                      <a:lnTo>
                        <a:pt x="428" y="252"/>
                      </a:lnTo>
                      <a:lnTo>
                        <a:pt x="0" y="252"/>
                      </a:lnTo>
                      <a:lnTo>
                        <a:pt x="223"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sp>
              <p:nvSpPr>
                <p:cNvPr id="74" name="Oval 19"/>
                <p:cNvSpPr>
                  <a:spLocks noChangeArrowheads="1"/>
                </p:cNvSpPr>
                <p:nvPr/>
              </p:nvSpPr>
              <p:spPr bwMode="auto">
                <a:xfrm>
                  <a:off x="8316914" y="3068382"/>
                  <a:ext cx="661988" cy="665163"/>
                </a:xfrm>
                <a:prstGeom prst="ellipse">
                  <a:avLst/>
                </a:pr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85" b="1" dirty="0">
                      <a:solidFill>
                        <a:schemeClr val="bg1"/>
                      </a:solidFill>
                      <a:latin typeface="Source Han Sans CN Heavy" panose="020B0200000000000000" charset="-122"/>
                      <a:ea typeface="Source Han Sans CN Heavy" panose="020B0200000000000000" charset="-122"/>
                    </a:rPr>
                    <a:t>04</a:t>
                  </a:r>
                  <a:endParaRPr lang="en-US" sz="1985" b="1" dirty="0">
                    <a:solidFill>
                      <a:schemeClr val="bg1"/>
                    </a:solidFill>
                    <a:latin typeface="Source Han Sans CN Heavy" panose="020B0200000000000000" charset="-122"/>
                    <a:ea typeface="Source Han Sans CN Heavy" panose="020B0200000000000000" charset="-122"/>
                  </a:endParaRPr>
                </a:p>
              </p:txBody>
            </p:sp>
            <p:sp>
              <p:nvSpPr>
                <p:cNvPr id="75" name="Freeform 20"/>
                <p:cNvSpPr/>
                <p:nvPr/>
              </p:nvSpPr>
              <p:spPr bwMode="auto">
                <a:xfrm>
                  <a:off x="7466014" y="3446207"/>
                  <a:ext cx="2830513" cy="1136650"/>
                </a:xfrm>
                <a:custGeom>
                  <a:avLst/>
                  <a:gdLst>
                    <a:gd name="T0" fmla="*/ 610 w 754"/>
                    <a:gd name="T1" fmla="*/ 0 h 301"/>
                    <a:gd name="T2" fmla="*/ 422 w 754"/>
                    <a:gd name="T3" fmla="*/ 0 h 301"/>
                    <a:gd name="T4" fmla="*/ 315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grpFill/>
                <a:ln>
                  <a:noFill/>
                </a:ln>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985" b="1">
                    <a:solidFill>
                      <a:schemeClr val="bg1"/>
                    </a:solidFill>
                    <a:latin typeface="Source Han Sans CN Heavy" panose="020B0200000000000000" charset="-122"/>
                    <a:ea typeface="Source Han Sans CN Heavy" panose="020B0200000000000000" charset="-122"/>
                  </a:endParaRPr>
                </a:p>
              </p:txBody>
            </p:sp>
          </p:grpSp>
        </p:grpSp>
        <p:sp>
          <p:nvSpPr>
            <p:cNvPr id="33" name="Inhaltsplatzhalter 4"/>
            <p:cNvSpPr txBox="1"/>
            <p:nvPr/>
          </p:nvSpPr>
          <p:spPr>
            <a:xfrm>
              <a:off x="1191255" y="4972098"/>
              <a:ext cx="2086517" cy="307777"/>
            </a:xfrm>
            <a:prstGeom prst="rect">
              <a:avLst/>
            </a:prstGeom>
          </p:spPr>
          <p:txBody>
            <a:bodyPr wrap="square" lIns="0" tIns="0" rIns="0" bIns="0">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0590">
                <a:lnSpc>
                  <a:spcPct val="100000"/>
                </a:lnSpc>
                <a:spcAft>
                  <a:spcPts val="0"/>
                </a:spcAft>
                <a:buNone/>
                <a:defRPr/>
              </a:pPr>
              <a:r>
                <a:rPr lang="zh-CN" altLang="en-US" sz="1990" b="1" dirty="0">
                  <a:latin typeface="Source Han Sans CN Heavy" panose="020B0200000000000000" charset="-122"/>
                  <a:ea typeface="Source Han Sans CN Heavy" panose="020B0200000000000000" charset="-122"/>
                </a:rPr>
                <a:t>成立东富龙公司</a:t>
              </a:r>
              <a:endParaRPr lang="zh-CN" altLang="en-US" sz="1990" b="1" dirty="0">
                <a:latin typeface="Source Han Sans CN Heavy" panose="020B0200000000000000" charset="-122"/>
                <a:ea typeface="Source Han Sans CN Heavy" panose="020B0200000000000000" charset="-122"/>
              </a:endParaRPr>
            </a:p>
          </p:txBody>
        </p:sp>
        <p:grpSp>
          <p:nvGrpSpPr>
            <p:cNvPr id="34" name="Group 62"/>
            <p:cNvGrpSpPr/>
            <p:nvPr/>
          </p:nvGrpSpPr>
          <p:grpSpPr>
            <a:xfrm>
              <a:off x="1314373" y="1854975"/>
              <a:ext cx="920142" cy="1397811"/>
              <a:chOff x="1277497" y="1859710"/>
              <a:chExt cx="922491" cy="1401379"/>
            </a:xfrm>
            <a:solidFill>
              <a:schemeClr val="bg1">
                <a:lumMod val="50000"/>
              </a:schemeClr>
            </a:solidFill>
          </p:grpSpPr>
          <p:grpSp>
            <p:nvGrpSpPr>
              <p:cNvPr id="67" name="Group 36"/>
              <p:cNvGrpSpPr/>
              <p:nvPr/>
            </p:nvGrpSpPr>
            <p:grpSpPr>
              <a:xfrm>
                <a:off x="1277497" y="1859710"/>
                <a:ext cx="922491" cy="922490"/>
                <a:chOff x="7747002" y="696914"/>
                <a:chExt cx="1130300" cy="1130297"/>
              </a:xfrm>
              <a:grpFill/>
            </p:grpSpPr>
            <p:sp>
              <p:nvSpPr>
                <p:cNvPr id="69" name="Oval 5"/>
                <p:cNvSpPr>
                  <a:spLocks noChangeArrowheads="1"/>
                </p:cNvSpPr>
                <p:nvPr/>
              </p:nvSpPr>
              <p:spPr bwMode="auto">
                <a:xfrm>
                  <a:off x="7847014" y="796926"/>
                  <a:ext cx="930275" cy="930275"/>
                </a:xfrm>
                <a:prstGeom prst="ellipse">
                  <a:avLst/>
                </a:prstGeom>
                <a:grpFill/>
                <a:ln w="9525">
                  <a:noFill/>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70" name="Oval 5"/>
                <p:cNvSpPr>
                  <a:spLocks noChangeArrowheads="1"/>
                </p:cNvSpPr>
                <p:nvPr/>
              </p:nvSpPr>
              <p:spPr bwMode="auto">
                <a:xfrm>
                  <a:off x="7747002" y="696914"/>
                  <a:ext cx="1130300" cy="1130297"/>
                </a:xfrm>
                <a:prstGeom prst="ellipse">
                  <a:avLst/>
                </a:prstGeom>
                <a:grpFill/>
                <a:ln w="28575">
                  <a:solidFill>
                    <a:schemeClr val="bg1">
                      <a:lumMod val="50000"/>
                    </a:schemeClr>
                  </a:solidFill>
                  <a:prstDash val="sysDot"/>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cxnSp>
            <p:nvCxnSpPr>
              <p:cNvPr id="68" name="Straight Connector 39"/>
              <p:cNvCxnSpPr>
                <a:stCxn id="70" idx="4"/>
                <a:endCxn id="89" idx="0"/>
              </p:cNvCxnSpPr>
              <p:nvPr/>
            </p:nvCxnSpPr>
            <p:spPr>
              <a:xfrm flipH="1">
                <a:off x="1735341" y="2782197"/>
                <a:ext cx="3401" cy="478892"/>
              </a:xfrm>
              <a:prstGeom prst="line">
                <a:avLst/>
              </a:prstGeom>
              <a:grpFill/>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reeform 66"/>
            <p:cNvSpPr>
              <a:spLocks noEditPoints="1"/>
            </p:cNvSpPr>
            <p:nvPr/>
          </p:nvSpPr>
          <p:spPr bwMode="auto">
            <a:xfrm>
              <a:off x="1524822" y="2065743"/>
              <a:ext cx="499650" cy="497855"/>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bg1"/>
            </a:solidFill>
            <a:ln w="0">
              <a:noFill/>
              <a:prstDash val="solid"/>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nvGrpSpPr>
            <p:cNvPr id="36" name="Group 63"/>
            <p:cNvGrpSpPr/>
            <p:nvPr/>
          </p:nvGrpSpPr>
          <p:grpSpPr>
            <a:xfrm>
              <a:off x="4199468" y="1854973"/>
              <a:ext cx="920142" cy="1397813"/>
              <a:chOff x="4169957" y="1859708"/>
              <a:chExt cx="922491" cy="1401381"/>
            </a:xfrm>
            <a:solidFill>
              <a:srgbClr val="C00000"/>
            </a:solidFill>
          </p:grpSpPr>
          <p:grpSp>
            <p:nvGrpSpPr>
              <p:cNvPr id="63" name="Group 45"/>
              <p:cNvGrpSpPr/>
              <p:nvPr/>
            </p:nvGrpSpPr>
            <p:grpSpPr>
              <a:xfrm>
                <a:off x="4169957" y="1859708"/>
                <a:ext cx="922491" cy="922489"/>
                <a:chOff x="7747001" y="696914"/>
                <a:chExt cx="1130300" cy="1130298"/>
              </a:xfrm>
              <a:grpFill/>
            </p:grpSpPr>
            <p:sp>
              <p:nvSpPr>
                <p:cNvPr id="65" name="Oval 5"/>
                <p:cNvSpPr>
                  <a:spLocks noChangeArrowheads="1"/>
                </p:cNvSpPr>
                <p:nvPr/>
              </p:nvSpPr>
              <p:spPr bwMode="auto">
                <a:xfrm>
                  <a:off x="7847014" y="796926"/>
                  <a:ext cx="930275" cy="930275"/>
                </a:xfrm>
                <a:prstGeom prst="ellipse">
                  <a:avLst/>
                </a:prstGeom>
                <a:grpFill/>
                <a:ln w="9525">
                  <a:noFill/>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66" name="Oval 5"/>
                <p:cNvSpPr>
                  <a:spLocks noChangeArrowheads="1"/>
                </p:cNvSpPr>
                <p:nvPr/>
              </p:nvSpPr>
              <p:spPr bwMode="auto">
                <a:xfrm>
                  <a:off x="7747001" y="696914"/>
                  <a:ext cx="1130300" cy="1130298"/>
                </a:xfrm>
                <a:prstGeom prst="ellipse">
                  <a:avLst/>
                </a:prstGeom>
                <a:grpFill/>
                <a:ln w="28575">
                  <a:solidFill>
                    <a:srgbClr val="C00000"/>
                  </a:solidFill>
                  <a:prstDash val="sysDot"/>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cxnSp>
            <p:nvCxnSpPr>
              <p:cNvPr id="64" name="Straight Connector 46"/>
              <p:cNvCxnSpPr>
                <a:stCxn id="66" idx="4"/>
              </p:cNvCxnSpPr>
              <p:nvPr/>
            </p:nvCxnSpPr>
            <p:spPr>
              <a:xfrm flipH="1">
                <a:off x="4627802" y="2782197"/>
                <a:ext cx="3401" cy="478892"/>
              </a:xfrm>
              <a:prstGeom prst="line">
                <a:avLst/>
              </a:prstGeom>
              <a:grpFill/>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64"/>
            <p:cNvGrpSpPr/>
            <p:nvPr/>
          </p:nvGrpSpPr>
          <p:grpSpPr>
            <a:xfrm>
              <a:off x="7088614" y="1854973"/>
              <a:ext cx="920142" cy="1397813"/>
              <a:chOff x="7066479" y="1859708"/>
              <a:chExt cx="922491" cy="1401381"/>
            </a:xfrm>
          </p:grpSpPr>
          <p:sp>
            <p:nvSpPr>
              <p:cNvPr id="60" name="Oval 5"/>
              <p:cNvSpPr>
                <a:spLocks noChangeArrowheads="1"/>
              </p:cNvSpPr>
              <p:nvPr/>
            </p:nvSpPr>
            <p:spPr bwMode="auto">
              <a:xfrm>
                <a:off x="7148104" y="1941332"/>
                <a:ext cx="759241" cy="759241"/>
              </a:xfrm>
              <a:prstGeom prst="ellipse">
                <a:avLst/>
              </a:prstGeom>
              <a:solidFill>
                <a:schemeClr val="accent3"/>
              </a:solidFill>
              <a:ln w="9525">
                <a:noFill/>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61" name="Oval 5"/>
              <p:cNvSpPr>
                <a:spLocks noChangeArrowheads="1"/>
              </p:cNvSpPr>
              <p:nvPr/>
            </p:nvSpPr>
            <p:spPr bwMode="auto">
              <a:xfrm>
                <a:off x="7066479" y="1859708"/>
                <a:ext cx="922491" cy="922489"/>
              </a:xfrm>
              <a:prstGeom prst="ellipse">
                <a:avLst/>
              </a:prstGeom>
              <a:noFill/>
              <a:ln w="28575">
                <a:solidFill>
                  <a:schemeClr val="accent3"/>
                </a:solidFill>
                <a:prstDash val="sysDot"/>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cxnSp>
            <p:nvCxnSpPr>
              <p:cNvPr id="62" name="Straight Connector 52"/>
              <p:cNvCxnSpPr>
                <a:stCxn id="61" idx="4"/>
              </p:cNvCxnSpPr>
              <p:nvPr/>
            </p:nvCxnSpPr>
            <p:spPr>
              <a:xfrm flipH="1">
                <a:off x="7524324" y="2782197"/>
                <a:ext cx="3401" cy="478892"/>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65"/>
            <p:cNvGrpSpPr/>
            <p:nvPr/>
          </p:nvGrpSpPr>
          <p:grpSpPr>
            <a:xfrm>
              <a:off x="9973940" y="1854973"/>
              <a:ext cx="920142" cy="1397813"/>
              <a:chOff x="9959170" y="1859708"/>
              <a:chExt cx="922491" cy="1401381"/>
            </a:xfrm>
            <a:solidFill>
              <a:srgbClr val="C00000"/>
            </a:solidFill>
          </p:grpSpPr>
          <p:sp>
            <p:nvSpPr>
              <p:cNvPr id="57" name="Oval 5"/>
              <p:cNvSpPr>
                <a:spLocks noChangeArrowheads="1"/>
              </p:cNvSpPr>
              <p:nvPr/>
            </p:nvSpPr>
            <p:spPr bwMode="auto">
              <a:xfrm>
                <a:off x="10040795" y="1941332"/>
                <a:ext cx="759241" cy="759241"/>
              </a:xfrm>
              <a:prstGeom prst="ellipse">
                <a:avLst/>
              </a:prstGeom>
              <a:grpFill/>
              <a:ln w="9525">
                <a:noFill/>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8" name="Oval 5"/>
              <p:cNvSpPr>
                <a:spLocks noChangeArrowheads="1"/>
              </p:cNvSpPr>
              <p:nvPr/>
            </p:nvSpPr>
            <p:spPr bwMode="auto">
              <a:xfrm>
                <a:off x="9959170" y="1859708"/>
                <a:ext cx="922491" cy="922489"/>
              </a:xfrm>
              <a:prstGeom prst="ellipse">
                <a:avLst/>
              </a:prstGeom>
              <a:grpFill/>
              <a:ln w="28575">
                <a:solidFill>
                  <a:srgbClr val="C00000"/>
                </a:solidFill>
                <a:prstDash val="sysDot"/>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cxnSp>
            <p:nvCxnSpPr>
              <p:cNvPr id="59" name="Straight Connector 58"/>
              <p:cNvCxnSpPr>
                <a:stCxn id="58" idx="4"/>
              </p:cNvCxnSpPr>
              <p:nvPr/>
            </p:nvCxnSpPr>
            <p:spPr>
              <a:xfrm flipH="1">
                <a:off x="10417015" y="2782197"/>
                <a:ext cx="3401" cy="478892"/>
              </a:xfrm>
              <a:prstGeom prst="line">
                <a:avLst/>
              </a:prstGeom>
              <a:grpFill/>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39" name="Freeform 69"/>
            <p:cNvSpPr/>
            <p:nvPr/>
          </p:nvSpPr>
          <p:spPr bwMode="auto">
            <a:xfrm>
              <a:off x="7308268" y="2096645"/>
              <a:ext cx="459806" cy="429571"/>
            </a:xfrm>
            <a:custGeom>
              <a:avLst/>
              <a:gdLst>
                <a:gd name="connsiteX0" fmla="*/ 104775 w 579438"/>
                <a:gd name="connsiteY0" fmla="*/ 158750 h 541337"/>
                <a:gd name="connsiteX1" fmla="*/ 99193 w 579438"/>
                <a:gd name="connsiteY1" fmla="*/ 170591 h 541337"/>
                <a:gd name="connsiteX2" fmla="*/ 94569 w 579438"/>
                <a:gd name="connsiteY2" fmla="*/ 183072 h 541337"/>
                <a:gd name="connsiteX3" fmla="*/ 90741 w 579438"/>
                <a:gd name="connsiteY3" fmla="*/ 195872 h 541337"/>
                <a:gd name="connsiteX4" fmla="*/ 87552 w 579438"/>
                <a:gd name="connsiteY4" fmla="*/ 208833 h 541337"/>
                <a:gd name="connsiteX5" fmla="*/ 85478 w 579438"/>
                <a:gd name="connsiteY5" fmla="*/ 222434 h 541337"/>
                <a:gd name="connsiteX6" fmla="*/ 84043 w 579438"/>
                <a:gd name="connsiteY6" fmla="*/ 235875 h 541337"/>
                <a:gd name="connsiteX7" fmla="*/ 83724 w 579438"/>
                <a:gd name="connsiteY7" fmla="*/ 249955 h 541337"/>
                <a:gd name="connsiteX8" fmla="*/ 83724 w 579438"/>
                <a:gd name="connsiteY8" fmla="*/ 252196 h 541337"/>
                <a:gd name="connsiteX9" fmla="*/ 42420 w 579438"/>
                <a:gd name="connsiteY9" fmla="*/ 293638 h 541337"/>
                <a:gd name="connsiteX10" fmla="*/ 39071 w 579438"/>
                <a:gd name="connsiteY10" fmla="*/ 296518 h 541337"/>
                <a:gd name="connsiteX11" fmla="*/ 35244 w 579438"/>
                <a:gd name="connsiteY11" fmla="*/ 298438 h 541337"/>
                <a:gd name="connsiteX12" fmla="*/ 31257 w 579438"/>
                <a:gd name="connsiteY12" fmla="*/ 299718 h 541337"/>
                <a:gd name="connsiteX13" fmla="*/ 27111 w 579438"/>
                <a:gd name="connsiteY13" fmla="*/ 300038 h 541337"/>
                <a:gd name="connsiteX14" fmla="*/ 22964 w 579438"/>
                <a:gd name="connsiteY14" fmla="*/ 299718 h 541337"/>
                <a:gd name="connsiteX15" fmla="*/ 18977 w 579438"/>
                <a:gd name="connsiteY15" fmla="*/ 298438 h 541337"/>
                <a:gd name="connsiteX16" fmla="*/ 15150 w 579438"/>
                <a:gd name="connsiteY16" fmla="*/ 296518 h 541337"/>
                <a:gd name="connsiteX17" fmla="*/ 11642 w 579438"/>
                <a:gd name="connsiteY17" fmla="*/ 293638 h 541337"/>
                <a:gd name="connsiteX18" fmla="*/ 6379 w 579438"/>
                <a:gd name="connsiteY18" fmla="*/ 288358 h 541337"/>
                <a:gd name="connsiteX19" fmla="*/ 3508 w 579438"/>
                <a:gd name="connsiteY19" fmla="*/ 284837 h 541337"/>
                <a:gd name="connsiteX20" fmla="*/ 1595 w 579438"/>
                <a:gd name="connsiteY20" fmla="*/ 280997 h 541337"/>
                <a:gd name="connsiteX21" fmla="*/ 319 w 579438"/>
                <a:gd name="connsiteY21" fmla="*/ 276997 h 541337"/>
                <a:gd name="connsiteX22" fmla="*/ 0 w 579438"/>
                <a:gd name="connsiteY22" fmla="*/ 272837 h 541337"/>
                <a:gd name="connsiteX23" fmla="*/ 319 w 579438"/>
                <a:gd name="connsiteY23" fmla="*/ 268836 h 541337"/>
                <a:gd name="connsiteX24" fmla="*/ 1595 w 579438"/>
                <a:gd name="connsiteY24" fmla="*/ 264676 h 541337"/>
                <a:gd name="connsiteX25" fmla="*/ 3508 w 579438"/>
                <a:gd name="connsiteY25" fmla="*/ 260996 h 541337"/>
                <a:gd name="connsiteX26" fmla="*/ 6379 w 579438"/>
                <a:gd name="connsiteY26" fmla="*/ 257316 h 541337"/>
                <a:gd name="connsiteX27" fmla="*/ 288526 w 579438"/>
                <a:gd name="connsiteY27" fmla="*/ 71437 h 541337"/>
                <a:gd name="connsiteX28" fmla="*/ 301526 w 579438"/>
                <a:gd name="connsiteY28" fmla="*/ 71755 h 541337"/>
                <a:gd name="connsiteX29" fmla="*/ 314367 w 579438"/>
                <a:gd name="connsiteY29" fmla="*/ 73185 h 541337"/>
                <a:gd name="connsiteX30" fmla="*/ 326733 w 579438"/>
                <a:gd name="connsiteY30" fmla="*/ 75568 h 541337"/>
                <a:gd name="connsiteX31" fmla="*/ 338940 w 579438"/>
                <a:gd name="connsiteY31" fmla="*/ 78745 h 541337"/>
                <a:gd name="connsiteX32" fmla="*/ 350672 w 579438"/>
                <a:gd name="connsiteY32" fmla="*/ 82716 h 541337"/>
                <a:gd name="connsiteX33" fmla="*/ 362086 w 579438"/>
                <a:gd name="connsiteY33" fmla="*/ 87482 h 541337"/>
                <a:gd name="connsiteX34" fmla="*/ 373184 w 579438"/>
                <a:gd name="connsiteY34" fmla="*/ 93201 h 541337"/>
                <a:gd name="connsiteX35" fmla="*/ 383806 w 579438"/>
                <a:gd name="connsiteY35" fmla="*/ 99396 h 541337"/>
                <a:gd name="connsiteX36" fmla="*/ 393793 w 579438"/>
                <a:gd name="connsiteY36" fmla="*/ 106227 h 541337"/>
                <a:gd name="connsiteX37" fmla="*/ 355745 w 579438"/>
                <a:gd name="connsiteY37" fmla="*/ 144353 h 541337"/>
                <a:gd name="connsiteX38" fmla="*/ 347343 w 579438"/>
                <a:gd name="connsiteY38" fmla="*/ 139428 h 541337"/>
                <a:gd name="connsiteX39" fmla="*/ 338465 w 579438"/>
                <a:gd name="connsiteY39" fmla="*/ 134980 h 541337"/>
                <a:gd name="connsiteX40" fmla="*/ 329111 w 579438"/>
                <a:gd name="connsiteY40" fmla="*/ 131326 h 541337"/>
                <a:gd name="connsiteX41" fmla="*/ 319282 w 579438"/>
                <a:gd name="connsiteY41" fmla="*/ 128308 h 541337"/>
                <a:gd name="connsiteX42" fmla="*/ 309294 w 579438"/>
                <a:gd name="connsiteY42" fmla="*/ 126243 h 541337"/>
                <a:gd name="connsiteX43" fmla="*/ 298989 w 579438"/>
                <a:gd name="connsiteY43" fmla="*/ 124972 h 541337"/>
                <a:gd name="connsiteX44" fmla="*/ 288526 w 579438"/>
                <a:gd name="connsiteY44" fmla="*/ 124337 h 541337"/>
                <a:gd name="connsiteX45" fmla="*/ 277111 w 579438"/>
                <a:gd name="connsiteY45" fmla="*/ 124972 h 541337"/>
                <a:gd name="connsiteX46" fmla="*/ 266014 w 579438"/>
                <a:gd name="connsiteY46" fmla="*/ 126561 h 541337"/>
                <a:gd name="connsiteX47" fmla="*/ 255392 w 579438"/>
                <a:gd name="connsiteY47" fmla="*/ 128944 h 541337"/>
                <a:gd name="connsiteX48" fmla="*/ 245087 w 579438"/>
                <a:gd name="connsiteY48" fmla="*/ 132280 h 541337"/>
                <a:gd name="connsiteX49" fmla="*/ 235100 w 579438"/>
                <a:gd name="connsiteY49" fmla="*/ 136410 h 541337"/>
                <a:gd name="connsiteX50" fmla="*/ 225587 w 579438"/>
                <a:gd name="connsiteY50" fmla="*/ 141493 h 541337"/>
                <a:gd name="connsiteX51" fmla="*/ 216551 w 579438"/>
                <a:gd name="connsiteY51" fmla="*/ 147371 h 541337"/>
                <a:gd name="connsiteX52" fmla="*/ 208307 w 579438"/>
                <a:gd name="connsiteY52" fmla="*/ 153884 h 541337"/>
                <a:gd name="connsiteX53" fmla="*/ 200380 w 579438"/>
                <a:gd name="connsiteY53" fmla="*/ 161033 h 541337"/>
                <a:gd name="connsiteX54" fmla="*/ 193246 w 579438"/>
                <a:gd name="connsiteY54" fmla="*/ 168817 h 541337"/>
                <a:gd name="connsiteX55" fmla="*/ 186746 w 579438"/>
                <a:gd name="connsiteY55" fmla="*/ 177395 h 541337"/>
                <a:gd name="connsiteX56" fmla="*/ 180881 w 579438"/>
                <a:gd name="connsiteY56" fmla="*/ 186291 h 541337"/>
                <a:gd name="connsiteX57" fmla="*/ 175966 w 579438"/>
                <a:gd name="connsiteY57" fmla="*/ 195823 h 541337"/>
                <a:gd name="connsiteX58" fmla="*/ 171686 w 579438"/>
                <a:gd name="connsiteY58" fmla="*/ 205672 h 541337"/>
                <a:gd name="connsiteX59" fmla="*/ 168356 w 579438"/>
                <a:gd name="connsiteY59" fmla="*/ 216156 h 541337"/>
                <a:gd name="connsiteX60" fmla="*/ 165978 w 579438"/>
                <a:gd name="connsiteY60" fmla="*/ 226959 h 541337"/>
                <a:gd name="connsiteX61" fmla="*/ 164393 w 579438"/>
                <a:gd name="connsiteY61" fmla="*/ 238079 h 541337"/>
                <a:gd name="connsiteX62" fmla="*/ 163917 w 579438"/>
                <a:gd name="connsiteY62" fmla="*/ 249357 h 541337"/>
                <a:gd name="connsiteX63" fmla="*/ 164393 w 579438"/>
                <a:gd name="connsiteY63" fmla="*/ 260795 h 541337"/>
                <a:gd name="connsiteX64" fmla="*/ 165978 w 579438"/>
                <a:gd name="connsiteY64" fmla="*/ 271915 h 541337"/>
                <a:gd name="connsiteX65" fmla="*/ 168356 w 579438"/>
                <a:gd name="connsiteY65" fmla="*/ 282559 h 541337"/>
                <a:gd name="connsiteX66" fmla="*/ 171686 w 579438"/>
                <a:gd name="connsiteY66" fmla="*/ 292884 h 541337"/>
                <a:gd name="connsiteX67" fmla="*/ 175966 w 579438"/>
                <a:gd name="connsiteY67" fmla="*/ 302892 h 541337"/>
                <a:gd name="connsiteX68" fmla="*/ 180881 w 579438"/>
                <a:gd name="connsiteY68" fmla="*/ 312424 h 541337"/>
                <a:gd name="connsiteX69" fmla="*/ 186746 w 579438"/>
                <a:gd name="connsiteY69" fmla="*/ 321479 h 541337"/>
                <a:gd name="connsiteX70" fmla="*/ 193246 w 579438"/>
                <a:gd name="connsiteY70" fmla="*/ 329739 h 541337"/>
                <a:gd name="connsiteX71" fmla="*/ 200380 w 579438"/>
                <a:gd name="connsiteY71" fmla="*/ 337682 h 541337"/>
                <a:gd name="connsiteX72" fmla="*/ 208149 w 579438"/>
                <a:gd name="connsiteY72" fmla="*/ 344990 h 541337"/>
                <a:gd name="connsiteX73" fmla="*/ 216551 w 579438"/>
                <a:gd name="connsiteY73" fmla="*/ 351503 h 541337"/>
                <a:gd name="connsiteX74" fmla="*/ 225587 w 579438"/>
                <a:gd name="connsiteY74" fmla="*/ 357380 h 541337"/>
                <a:gd name="connsiteX75" fmla="*/ 235100 w 579438"/>
                <a:gd name="connsiteY75" fmla="*/ 362305 h 541337"/>
                <a:gd name="connsiteX76" fmla="*/ 244929 w 579438"/>
                <a:gd name="connsiteY76" fmla="*/ 366435 h 541337"/>
                <a:gd name="connsiteX77" fmla="*/ 255234 w 579438"/>
                <a:gd name="connsiteY77" fmla="*/ 369771 h 541337"/>
                <a:gd name="connsiteX78" fmla="*/ 266014 w 579438"/>
                <a:gd name="connsiteY78" fmla="*/ 372313 h 541337"/>
                <a:gd name="connsiteX79" fmla="*/ 277111 w 579438"/>
                <a:gd name="connsiteY79" fmla="*/ 373902 h 541337"/>
                <a:gd name="connsiteX80" fmla="*/ 288526 w 579438"/>
                <a:gd name="connsiteY80" fmla="*/ 374219 h 541337"/>
                <a:gd name="connsiteX81" fmla="*/ 299782 w 579438"/>
                <a:gd name="connsiteY81" fmla="*/ 373902 h 541337"/>
                <a:gd name="connsiteX82" fmla="*/ 310879 w 579438"/>
                <a:gd name="connsiteY82" fmla="*/ 372313 h 541337"/>
                <a:gd name="connsiteX83" fmla="*/ 321501 w 579438"/>
                <a:gd name="connsiteY83" fmla="*/ 369771 h 541337"/>
                <a:gd name="connsiteX84" fmla="*/ 331965 w 579438"/>
                <a:gd name="connsiteY84" fmla="*/ 366435 h 541337"/>
                <a:gd name="connsiteX85" fmla="*/ 341794 w 579438"/>
                <a:gd name="connsiteY85" fmla="*/ 362305 h 541337"/>
                <a:gd name="connsiteX86" fmla="*/ 351306 w 579438"/>
                <a:gd name="connsiteY86" fmla="*/ 357380 h 541337"/>
                <a:gd name="connsiteX87" fmla="*/ 360184 w 579438"/>
                <a:gd name="connsiteY87" fmla="*/ 351503 h 541337"/>
                <a:gd name="connsiteX88" fmla="*/ 368586 w 579438"/>
                <a:gd name="connsiteY88" fmla="*/ 344990 h 541337"/>
                <a:gd name="connsiteX89" fmla="*/ 376354 w 579438"/>
                <a:gd name="connsiteY89" fmla="*/ 337682 h 541337"/>
                <a:gd name="connsiteX90" fmla="*/ 383647 w 579438"/>
                <a:gd name="connsiteY90" fmla="*/ 329898 h 541337"/>
                <a:gd name="connsiteX91" fmla="*/ 390147 w 579438"/>
                <a:gd name="connsiteY91" fmla="*/ 321479 h 541337"/>
                <a:gd name="connsiteX92" fmla="*/ 395854 w 579438"/>
                <a:gd name="connsiteY92" fmla="*/ 312424 h 541337"/>
                <a:gd name="connsiteX93" fmla="*/ 400769 w 579438"/>
                <a:gd name="connsiteY93" fmla="*/ 302892 h 541337"/>
                <a:gd name="connsiteX94" fmla="*/ 405049 w 579438"/>
                <a:gd name="connsiteY94" fmla="*/ 293043 h 541337"/>
                <a:gd name="connsiteX95" fmla="*/ 408379 w 579438"/>
                <a:gd name="connsiteY95" fmla="*/ 282717 h 541337"/>
                <a:gd name="connsiteX96" fmla="*/ 410915 w 579438"/>
                <a:gd name="connsiteY96" fmla="*/ 271915 h 541337"/>
                <a:gd name="connsiteX97" fmla="*/ 412501 w 579438"/>
                <a:gd name="connsiteY97" fmla="*/ 260795 h 541337"/>
                <a:gd name="connsiteX98" fmla="*/ 412976 w 579438"/>
                <a:gd name="connsiteY98" fmla="*/ 249357 h 541337"/>
                <a:gd name="connsiteX99" fmla="*/ 412818 w 579438"/>
                <a:gd name="connsiteY99" fmla="*/ 243321 h 541337"/>
                <a:gd name="connsiteX100" fmla="*/ 412183 w 579438"/>
                <a:gd name="connsiteY100" fmla="*/ 237443 h 541337"/>
                <a:gd name="connsiteX101" fmla="*/ 456573 w 579438"/>
                <a:gd name="connsiteY101" fmla="*/ 192963 h 541337"/>
                <a:gd name="connsiteX102" fmla="*/ 459744 w 579438"/>
                <a:gd name="connsiteY102" fmla="*/ 203765 h 541337"/>
                <a:gd name="connsiteX103" fmla="*/ 462439 w 579438"/>
                <a:gd name="connsiteY103" fmla="*/ 214727 h 541337"/>
                <a:gd name="connsiteX104" fmla="*/ 464183 w 579438"/>
                <a:gd name="connsiteY104" fmla="*/ 226164 h 541337"/>
                <a:gd name="connsiteX105" fmla="*/ 465134 w 579438"/>
                <a:gd name="connsiteY105" fmla="*/ 237761 h 541337"/>
                <a:gd name="connsiteX106" fmla="*/ 465768 w 579438"/>
                <a:gd name="connsiteY106" fmla="*/ 249357 h 541337"/>
                <a:gd name="connsiteX107" fmla="*/ 465134 w 579438"/>
                <a:gd name="connsiteY107" fmla="*/ 262543 h 541337"/>
                <a:gd name="connsiteX108" fmla="*/ 463707 w 579438"/>
                <a:gd name="connsiteY108" fmla="*/ 275251 h 541337"/>
                <a:gd name="connsiteX109" fmla="*/ 461488 w 579438"/>
                <a:gd name="connsiteY109" fmla="*/ 287801 h 541337"/>
                <a:gd name="connsiteX110" fmla="*/ 458317 w 579438"/>
                <a:gd name="connsiteY110" fmla="*/ 300192 h 541337"/>
                <a:gd name="connsiteX111" fmla="*/ 454354 w 579438"/>
                <a:gd name="connsiteY111" fmla="*/ 311947 h 541337"/>
                <a:gd name="connsiteX112" fmla="*/ 449598 w 579438"/>
                <a:gd name="connsiteY112" fmla="*/ 323385 h 541337"/>
                <a:gd name="connsiteX113" fmla="*/ 444049 w 579438"/>
                <a:gd name="connsiteY113" fmla="*/ 334505 h 541337"/>
                <a:gd name="connsiteX114" fmla="*/ 437708 w 579438"/>
                <a:gd name="connsiteY114" fmla="*/ 345148 h 541337"/>
                <a:gd name="connsiteX115" fmla="*/ 430891 w 579438"/>
                <a:gd name="connsiteY115" fmla="*/ 355156 h 541337"/>
                <a:gd name="connsiteX116" fmla="*/ 440086 w 579438"/>
                <a:gd name="connsiteY116" fmla="*/ 364370 h 541337"/>
                <a:gd name="connsiteX117" fmla="*/ 446744 w 579438"/>
                <a:gd name="connsiteY117" fmla="*/ 357698 h 541337"/>
                <a:gd name="connsiteX118" fmla="*/ 569133 w 579438"/>
                <a:gd name="connsiteY118" fmla="*/ 480495 h 541337"/>
                <a:gd name="connsiteX119" fmla="*/ 572780 w 579438"/>
                <a:gd name="connsiteY119" fmla="*/ 484943 h 541337"/>
                <a:gd name="connsiteX120" fmla="*/ 575792 w 579438"/>
                <a:gd name="connsiteY120" fmla="*/ 489709 h 541337"/>
                <a:gd name="connsiteX121" fmla="*/ 577694 w 579438"/>
                <a:gd name="connsiteY121" fmla="*/ 494951 h 541337"/>
                <a:gd name="connsiteX122" fmla="*/ 578963 w 579438"/>
                <a:gd name="connsiteY122" fmla="*/ 500193 h 541337"/>
                <a:gd name="connsiteX123" fmla="*/ 579438 w 579438"/>
                <a:gd name="connsiteY123" fmla="*/ 505753 h 541337"/>
                <a:gd name="connsiteX124" fmla="*/ 579121 w 579438"/>
                <a:gd name="connsiteY124" fmla="*/ 511154 h 541337"/>
                <a:gd name="connsiteX125" fmla="*/ 577853 w 579438"/>
                <a:gd name="connsiteY125" fmla="*/ 516397 h 541337"/>
                <a:gd name="connsiteX126" fmla="*/ 575792 w 579438"/>
                <a:gd name="connsiteY126" fmla="*/ 521639 h 541337"/>
                <a:gd name="connsiteX127" fmla="*/ 572938 w 579438"/>
                <a:gd name="connsiteY127" fmla="*/ 526564 h 541337"/>
                <a:gd name="connsiteX128" fmla="*/ 569292 w 579438"/>
                <a:gd name="connsiteY128" fmla="*/ 531012 h 541337"/>
                <a:gd name="connsiteX129" fmla="*/ 564853 w 579438"/>
                <a:gd name="connsiteY129" fmla="*/ 534665 h 541337"/>
                <a:gd name="connsiteX130" fmla="*/ 559938 w 579438"/>
                <a:gd name="connsiteY130" fmla="*/ 537684 h 541337"/>
                <a:gd name="connsiteX131" fmla="*/ 554865 w 579438"/>
                <a:gd name="connsiteY131" fmla="*/ 539590 h 541337"/>
                <a:gd name="connsiteX132" fmla="*/ 549634 w 579438"/>
                <a:gd name="connsiteY132" fmla="*/ 540861 h 541337"/>
                <a:gd name="connsiteX133" fmla="*/ 544085 w 579438"/>
                <a:gd name="connsiteY133" fmla="*/ 541337 h 541337"/>
                <a:gd name="connsiteX134" fmla="*/ 538695 w 579438"/>
                <a:gd name="connsiteY134" fmla="*/ 540861 h 541337"/>
                <a:gd name="connsiteX135" fmla="*/ 533463 w 579438"/>
                <a:gd name="connsiteY135" fmla="*/ 539590 h 541337"/>
                <a:gd name="connsiteX136" fmla="*/ 528231 w 579438"/>
                <a:gd name="connsiteY136" fmla="*/ 537684 h 541337"/>
                <a:gd name="connsiteX137" fmla="*/ 523317 w 579438"/>
                <a:gd name="connsiteY137" fmla="*/ 534665 h 541337"/>
                <a:gd name="connsiteX138" fmla="*/ 519195 w 579438"/>
                <a:gd name="connsiteY138" fmla="*/ 531012 h 541337"/>
                <a:gd name="connsiteX139" fmla="*/ 396806 w 579438"/>
                <a:gd name="connsiteY139" fmla="*/ 408056 h 541337"/>
                <a:gd name="connsiteX140" fmla="*/ 403464 w 579438"/>
                <a:gd name="connsiteY140" fmla="*/ 401384 h 541337"/>
                <a:gd name="connsiteX141" fmla="*/ 394110 w 579438"/>
                <a:gd name="connsiteY141" fmla="*/ 392329 h 541337"/>
                <a:gd name="connsiteX142" fmla="*/ 384123 w 579438"/>
                <a:gd name="connsiteY142" fmla="*/ 399319 h 541337"/>
                <a:gd name="connsiteX143" fmla="*/ 373501 w 579438"/>
                <a:gd name="connsiteY143" fmla="*/ 405673 h 541337"/>
                <a:gd name="connsiteX144" fmla="*/ 362562 w 579438"/>
                <a:gd name="connsiteY144" fmla="*/ 411074 h 541337"/>
                <a:gd name="connsiteX145" fmla="*/ 351147 w 579438"/>
                <a:gd name="connsiteY145" fmla="*/ 415840 h 541337"/>
                <a:gd name="connsiteX146" fmla="*/ 339099 w 579438"/>
                <a:gd name="connsiteY146" fmla="*/ 419970 h 541337"/>
                <a:gd name="connsiteX147" fmla="*/ 327050 w 579438"/>
                <a:gd name="connsiteY147" fmla="*/ 423147 h 541337"/>
                <a:gd name="connsiteX148" fmla="*/ 314367 w 579438"/>
                <a:gd name="connsiteY148" fmla="*/ 425371 h 541337"/>
                <a:gd name="connsiteX149" fmla="*/ 301526 w 579438"/>
                <a:gd name="connsiteY149" fmla="*/ 426801 h 541337"/>
                <a:gd name="connsiteX150" fmla="*/ 288526 w 579438"/>
                <a:gd name="connsiteY150" fmla="*/ 427437 h 541337"/>
                <a:gd name="connsiteX151" fmla="*/ 274575 w 579438"/>
                <a:gd name="connsiteY151" fmla="*/ 426801 h 541337"/>
                <a:gd name="connsiteX152" fmla="*/ 261099 w 579438"/>
                <a:gd name="connsiteY152" fmla="*/ 425213 h 541337"/>
                <a:gd name="connsiteX153" fmla="*/ 247624 w 579438"/>
                <a:gd name="connsiteY153" fmla="*/ 422671 h 541337"/>
                <a:gd name="connsiteX154" fmla="*/ 234783 w 579438"/>
                <a:gd name="connsiteY154" fmla="*/ 419017 h 541337"/>
                <a:gd name="connsiteX155" fmla="*/ 222417 w 579438"/>
                <a:gd name="connsiteY155" fmla="*/ 414728 h 541337"/>
                <a:gd name="connsiteX156" fmla="*/ 210368 w 579438"/>
                <a:gd name="connsiteY156" fmla="*/ 409168 h 541337"/>
                <a:gd name="connsiteX157" fmla="*/ 198954 w 579438"/>
                <a:gd name="connsiteY157" fmla="*/ 402972 h 541337"/>
                <a:gd name="connsiteX158" fmla="*/ 187856 w 579438"/>
                <a:gd name="connsiteY158" fmla="*/ 396142 h 541337"/>
                <a:gd name="connsiteX159" fmla="*/ 177551 w 579438"/>
                <a:gd name="connsiteY159" fmla="*/ 388199 h 541337"/>
                <a:gd name="connsiteX160" fmla="*/ 167722 w 579438"/>
                <a:gd name="connsiteY160" fmla="*/ 379779 h 541337"/>
                <a:gd name="connsiteX161" fmla="*/ 158527 w 579438"/>
                <a:gd name="connsiteY161" fmla="*/ 370566 h 541337"/>
                <a:gd name="connsiteX162" fmla="*/ 150125 w 579438"/>
                <a:gd name="connsiteY162" fmla="*/ 360716 h 541337"/>
                <a:gd name="connsiteX163" fmla="*/ 142198 w 579438"/>
                <a:gd name="connsiteY163" fmla="*/ 350232 h 541337"/>
                <a:gd name="connsiteX164" fmla="*/ 135381 w 579438"/>
                <a:gd name="connsiteY164" fmla="*/ 339112 h 541337"/>
                <a:gd name="connsiteX165" fmla="*/ 129198 w 579438"/>
                <a:gd name="connsiteY165" fmla="*/ 327674 h 541337"/>
                <a:gd name="connsiteX166" fmla="*/ 123649 w 579438"/>
                <a:gd name="connsiteY166" fmla="*/ 315601 h 541337"/>
                <a:gd name="connsiteX167" fmla="*/ 119369 w 579438"/>
                <a:gd name="connsiteY167" fmla="*/ 303210 h 541337"/>
                <a:gd name="connsiteX168" fmla="*/ 115881 w 579438"/>
                <a:gd name="connsiteY168" fmla="*/ 290343 h 541337"/>
                <a:gd name="connsiteX169" fmla="*/ 113186 w 579438"/>
                <a:gd name="connsiteY169" fmla="*/ 276840 h 541337"/>
                <a:gd name="connsiteX170" fmla="*/ 111601 w 579438"/>
                <a:gd name="connsiteY170" fmla="*/ 263337 h 541337"/>
                <a:gd name="connsiteX171" fmla="*/ 111125 w 579438"/>
                <a:gd name="connsiteY171" fmla="*/ 249357 h 541337"/>
                <a:gd name="connsiteX172" fmla="*/ 111601 w 579438"/>
                <a:gd name="connsiteY172" fmla="*/ 235537 h 541337"/>
                <a:gd name="connsiteX173" fmla="*/ 113186 w 579438"/>
                <a:gd name="connsiteY173" fmla="*/ 221875 h 541337"/>
                <a:gd name="connsiteX174" fmla="*/ 115881 w 579438"/>
                <a:gd name="connsiteY174" fmla="*/ 208531 h 541337"/>
                <a:gd name="connsiteX175" fmla="*/ 119369 w 579438"/>
                <a:gd name="connsiteY175" fmla="*/ 195664 h 541337"/>
                <a:gd name="connsiteX176" fmla="*/ 123649 w 579438"/>
                <a:gd name="connsiteY176" fmla="*/ 183114 h 541337"/>
                <a:gd name="connsiteX177" fmla="*/ 129198 w 579438"/>
                <a:gd name="connsiteY177" fmla="*/ 171200 h 541337"/>
                <a:gd name="connsiteX178" fmla="*/ 135381 w 579438"/>
                <a:gd name="connsiteY178" fmla="*/ 159444 h 541337"/>
                <a:gd name="connsiteX179" fmla="*/ 142198 w 579438"/>
                <a:gd name="connsiteY179" fmla="*/ 148642 h 541337"/>
                <a:gd name="connsiteX180" fmla="*/ 150125 w 579438"/>
                <a:gd name="connsiteY180" fmla="*/ 138157 h 541337"/>
                <a:gd name="connsiteX181" fmla="*/ 158527 w 579438"/>
                <a:gd name="connsiteY181" fmla="*/ 128308 h 541337"/>
                <a:gd name="connsiteX182" fmla="*/ 167722 w 579438"/>
                <a:gd name="connsiteY182" fmla="*/ 119094 h 541337"/>
                <a:gd name="connsiteX183" fmla="*/ 177551 w 579438"/>
                <a:gd name="connsiteY183" fmla="*/ 110516 h 541337"/>
                <a:gd name="connsiteX184" fmla="*/ 187856 w 579438"/>
                <a:gd name="connsiteY184" fmla="*/ 102732 h 541337"/>
                <a:gd name="connsiteX185" fmla="*/ 198954 w 579438"/>
                <a:gd name="connsiteY185" fmla="*/ 95584 h 541337"/>
                <a:gd name="connsiteX186" fmla="*/ 210368 w 579438"/>
                <a:gd name="connsiteY186" fmla="*/ 89388 h 541337"/>
                <a:gd name="connsiteX187" fmla="*/ 222417 w 579438"/>
                <a:gd name="connsiteY187" fmla="*/ 84146 h 541337"/>
                <a:gd name="connsiteX188" fmla="*/ 234783 w 579438"/>
                <a:gd name="connsiteY188" fmla="*/ 79698 h 541337"/>
                <a:gd name="connsiteX189" fmla="*/ 247624 w 579438"/>
                <a:gd name="connsiteY189" fmla="*/ 76044 h 541337"/>
                <a:gd name="connsiteX190" fmla="*/ 261099 w 579438"/>
                <a:gd name="connsiteY190" fmla="*/ 73661 h 541337"/>
                <a:gd name="connsiteX191" fmla="*/ 274575 w 579438"/>
                <a:gd name="connsiteY191" fmla="*/ 72073 h 541337"/>
                <a:gd name="connsiteX192" fmla="*/ 561981 w 579438"/>
                <a:gd name="connsiteY192" fmla="*/ 0 h 541337"/>
                <a:gd name="connsiteX193" fmla="*/ 563410 w 579438"/>
                <a:gd name="connsiteY193" fmla="*/ 0 h 541337"/>
                <a:gd name="connsiteX194" fmla="*/ 567059 w 579438"/>
                <a:gd name="connsiteY194" fmla="*/ 158 h 541337"/>
                <a:gd name="connsiteX195" fmla="*/ 570074 w 579438"/>
                <a:gd name="connsiteY195" fmla="*/ 1108 h 541337"/>
                <a:gd name="connsiteX196" fmla="*/ 572613 w 579438"/>
                <a:gd name="connsiteY196" fmla="*/ 2375 h 541337"/>
                <a:gd name="connsiteX197" fmla="*/ 574359 w 579438"/>
                <a:gd name="connsiteY197" fmla="*/ 4434 h 541337"/>
                <a:gd name="connsiteX198" fmla="*/ 575628 w 579438"/>
                <a:gd name="connsiteY198" fmla="*/ 6968 h 541337"/>
                <a:gd name="connsiteX199" fmla="*/ 576263 w 579438"/>
                <a:gd name="connsiteY199" fmla="*/ 10135 h 541337"/>
                <a:gd name="connsiteX200" fmla="*/ 576263 w 579438"/>
                <a:gd name="connsiteY200" fmla="*/ 14094 h 541337"/>
                <a:gd name="connsiteX201" fmla="*/ 571820 w 579438"/>
                <a:gd name="connsiteY201" fmla="*/ 109587 h 541337"/>
                <a:gd name="connsiteX202" fmla="*/ 571661 w 579438"/>
                <a:gd name="connsiteY202" fmla="*/ 112437 h 541337"/>
                <a:gd name="connsiteX203" fmla="*/ 571185 w 579438"/>
                <a:gd name="connsiteY203" fmla="*/ 114971 h 541337"/>
                <a:gd name="connsiteX204" fmla="*/ 570233 w 579438"/>
                <a:gd name="connsiteY204" fmla="*/ 117663 h 541337"/>
                <a:gd name="connsiteX205" fmla="*/ 568964 w 579438"/>
                <a:gd name="connsiteY205" fmla="*/ 119880 h 541337"/>
                <a:gd name="connsiteX206" fmla="*/ 567059 w 579438"/>
                <a:gd name="connsiteY206" fmla="*/ 121939 h 541337"/>
                <a:gd name="connsiteX207" fmla="*/ 564520 w 579438"/>
                <a:gd name="connsiteY207" fmla="*/ 123681 h 541337"/>
                <a:gd name="connsiteX208" fmla="*/ 561823 w 579438"/>
                <a:gd name="connsiteY208" fmla="*/ 124948 h 541337"/>
                <a:gd name="connsiteX209" fmla="*/ 559601 w 579438"/>
                <a:gd name="connsiteY209" fmla="*/ 125106 h 541337"/>
                <a:gd name="connsiteX210" fmla="*/ 557380 w 579438"/>
                <a:gd name="connsiteY210" fmla="*/ 124631 h 541337"/>
                <a:gd name="connsiteX211" fmla="*/ 555475 w 579438"/>
                <a:gd name="connsiteY211" fmla="*/ 123839 h 541337"/>
                <a:gd name="connsiteX212" fmla="*/ 553571 w 579438"/>
                <a:gd name="connsiteY212" fmla="*/ 122572 h 541337"/>
                <a:gd name="connsiteX213" fmla="*/ 551984 w 579438"/>
                <a:gd name="connsiteY213" fmla="*/ 120989 h 541337"/>
                <a:gd name="connsiteX214" fmla="*/ 550239 w 579438"/>
                <a:gd name="connsiteY214" fmla="*/ 119405 h 541337"/>
                <a:gd name="connsiteX215" fmla="*/ 520723 w 579438"/>
                <a:gd name="connsiteY215" fmla="*/ 90108 h 541337"/>
                <a:gd name="connsiteX216" fmla="*/ 509774 w 579438"/>
                <a:gd name="connsiteY216" fmla="*/ 101193 h 541337"/>
                <a:gd name="connsiteX217" fmla="*/ 419324 w 579438"/>
                <a:gd name="connsiteY217" fmla="*/ 191301 h 541337"/>
                <a:gd name="connsiteX218" fmla="*/ 391713 w 579438"/>
                <a:gd name="connsiteY218" fmla="*/ 219173 h 541337"/>
                <a:gd name="connsiteX219" fmla="*/ 298564 w 579438"/>
                <a:gd name="connsiteY219" fmla="*/ 312131 h 541337"/>
                <a:gd name="connsiteX220" fmla="*/ 293169 w 579438"/>
                <a:gd name="connsiteY220" fmla="*/ 317516 h 541337"/>
                <a:gd name="connsiteX221" fmla="*/ 290313 w 579438"/>
                <a:gd name="connsiteY221" fmla="*/ 319733 h 541337"/>
                <a:gd name="connsiteX222" fmla="*/ 287298 w 579438"/>
                <a:gd name="connsiteY222" fmla="*/ 321633 h 541337"/>
                <a:gd name="connsiteX223" fmla="*/ 284124 w 579438"/>
                <a:gd name="connsiteY223" fmla="*/ 322900 h 541337"/>
                <a:gd name="connsiteX224" fmla="*/ 280633 w 579438"/>
                <a:gd name="connsiteY224" fmla="*/ 323692 h 541337"/>
                <a:gd name="connsiteX225" fmla="*/ 279681 w 579438"/>
                <a:gd name="connsiteY225" fmla="*/ 323692 h 541337"/>
                <a:gd name="connsiteX226" fmla="*/ 278888 w 579438"/>
                <a:gd name="connsiteY226" fmla="*/ 323850 h 541337"/>
                <a:gd name="connsiteX227" fmla="*/ 277935 w 579438"/>
                <a:gd name="connsiteY227" fmla="*/ 323850 h 541337"/>
                <a:gd name="connsiteX228" fmla="*/ 273810 w 579438"/>
                <a:gd name="connsiteY228" fmla="*/ 323534 h 541337"/>
                <a:gd name="connsiteX229" fmla="*/ 269843 w 579438"/>
                <a:gd name="connsiteY229" fmla="*/ 322267 h 541337"/>
                <a:gd name="connsiteX230" fmla="*/ 266034 w 579438"/>
                <a:gd name="connsiteY230" fmla="*/ 320366 h 541337"/>
                <a:gd name="connsiteX231" fmla="*/ 262702 w 579438"/>
                <a:gd name="connsiteY231" fmla="*/ 317516 h 541337"/>
                <a:gd name="connsiteX232" fmla="*/ 257306 w 579438"/>
                <a:gd name="connsiteY232" fmla="*/ 312131 h 541337"/>
                <a:gd name="connsiteX233" fmla="*/ 237471 w 579438"/>
                <a:gd name="connsiteY233" fmla="*/ 292336 h 541337"/>
                <a:gd name="connsiteX234" fmla="*/ 190500 w 579438"/>
                <a:gd name="connsiteY234" fmla="*/ 245303 h 541337"/>
                <a:gd name="connsiteX235" fmla="*/ 191452 w 579438"/>
                <a:gd name="connsiteY235" fmla="*/ 235643 h 541337"/>
                <a:gd name="connsiteX236" fmla="*/ 193198 w 579438"/>
                <a:gd name="connsiteY236" fmla="*/ 226141 h 541337"/>
                <a:gd name="connsiteX237" fmla="*/ 195737 w 579438"/>
                <a:gd name="connsiteY237" fmla="*/ 217114 h 541337"/>
                <a:gd name="connsiteX238" fmla="*/ 199228 w 579438"/>
                <a:gd name="connsiteY238" fmla="*/ 208246 h 541337"/>
                <a:gd name="connsiteX239" fmla="*/ 203671 w 579438"/>
                <a:gd name="connsiteY239" fmla="*/ 200011 h 541337"/>
                <a:gd name="connsiteX240" fmla="*/ 208749 w 579438"/>
                <a:gd name="connsiteY240" fmla="*/ 192093 h 541337"/>
                <a:gd name="connsiteX241" fmla="*/ 277935 w 579438"/>
                <a:gd name="connsiteY241" fmla="*/ 261139 h 541337"/>
                <a:gd name="connsiteX242" fmla="*/ 280633 w 579438"/>
                <a:gd name="connsiteY242" fmla="*/ 258447 h 541337"/>
                <a:gd name="connsiteX243" fmla="*/ 485019 w 579438"/>
                <a:gd name="connsiteY243" fmla="*/ 54318 h 541337"/>
                <a:gd name="connsiteX244" fmla="*/ 469786 w 579438"/>
                <a:gd name="connsiteY244" fmla="*/ 39273 h 541337"/>
                <a:gd name="connsiteX245" fmla="*/ 455028 w 579438"/>
                <a:gd name="connsiteY245" fmla="*/ 24071 h 541337"/>
                <a:gd name="connsiteX246" fmla="*/ 453441 w 579438"/>
                <a:gd name="connsiteY246" fmla="*/ 22645 h 541337"/>
                <a:gd name="connsiteX247" fmla="*/ 452171 w 579438"/>
                <a:gd name="connsiteY247" fmla="*/ 21062 h 541337"/>
                <a:gd name="connsiteX248" fmla="*/ 451219 w 579438"/>
                <a:gd name="connsiteY248" fmla="*/ 19478 h 541337"/>
                <a:gd name="connsiteX249" fmla="*/ 450426 w 579438"/>
                <a:gd name="connsiteY249" fmla="*/ 17736 h 541337"/>
                <a:gd name="connsiteX250" fmla="*/ 450109 w 579438"/>
                <a:gd name="connsiteY250" fmla="*/ 15836 h 541337"/>
                <a:gd name="connsiteX251" fmla="*/ 450267 w 579438"/>
                <a:gd name="connsiteY251" fmla="*/ 13461 h 541337"/>
                <a:gd name="connsiteX252" fmla="*/ 451219 w 579438"/>
                <a:gd name="connsiteY252" fmla="*/ 11243 h 541337"/>
                <a:gd name="connsiteX253" fmla="*/ 452806 w 579438"/>
                <a:gd name="connsiteY253" fmla="*/ 8551 h 541337"/>
                <a:gd name="connsiteX254" fmla="*/ 454552 w 579438"/>
                <a:gd name="connsiteY254" fmla="*/ 6809 h 541337"/>
                <a:gd name="connsiteX255" fmla="*/ 456615 w 579438"/>
                <a:gd name="connsiteY255" fmla="*/ 5542 h 541337"/>
                <a:gd name="connsiteX256" fmla="*/ 459154 w 579438"/>
                <a:gd name="connsiteY256" fmla="*/ 5067 h 541337"/>
                <a:gd name="connsiteX257" fmla="*/ 461534 w 579438"/>
                <a:gd name="connsiteY257" fmla="*/ 4751 h 541337"/>
                <a:gd name="connsiteX258" fmla="*/ 464073 w 579438"/>
                <a:gd name="connsiteY258" fmla="*/ 4592 h 5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79438" h="541337">
                  <a:moveTo>
                    <a:pt x="104775" y="158750"/>
                  </a:moveTo>
                  <a:lnTo>
                    <a:pt x="99193" y="170591"/>
                  </a:lnTo>
                  <a:lnTo>
                    <a:pt x="94569" y="183072"/>
                  </a:lnTo>
                  <a:lnTo>
                    <a:pt x="90741" y="195872"/>
                  </a:lnTo>
                  <a:lnTo>
                    <a:pt x="87552" y="208833"/>
                  </a:lnTo>
                  <a:lnTo>
                    <a:pt x="85478" y="222434"/>
                  </a:lnTo>
                  <a:lnTo>
                    <a:pt x="84043" y="235875"/>
                  </a:lnTo>
                  <a:lnTo>
                    <a:pt x="83724" y="249955"/>
                  </a:lnTo>
                  <a:lnTo>
                    <a:pt x="83724" y="252196"/>
                  </a:lnTo>
                  <a:lnTo>
                    <a:pt x="42420" y="293638"/>
                  </a:lnTo>
                  <a:lnTo>
                    <a:pt x="39071" y="296518"/>
                  </a:lnTo>
                  <a:lnTo>
                    <a:pt x="35244" y="298438"/>
                  </a:lnTo>
                  <a:lnTo>
                    <a:pt x="31257" y="299718"/>
                  </a:lnTo>
                  <a:lnTo>
                    <a:pt x="27111" y="300038"/>
                  </a:lnTo>
                  <a:lnTo>
                    <a:pt x="22964" y="299718"/>
                  </a:lnTo>
                  <a:lnTo>
                    <a:pt x="18977" y="298438"/>
                  </a:lnTo>
                  <a:lnTo>
                    <a:pt x="15150" y="296518"/>
                  </a:lnTo>
                  <a:lnTo>
                    <a:pt x="11642" y="293638"/>
                  </a:lnTo>
                  <a:lnTo>
                    <a:pt x="6379" y="288358"/>
                  </a:lnTo>
                  <a:lnTo>
                    <a:pt x="3508" y="284837"/>
                  </a:lnTo>
                  <a:lnTo>
                    <a:pt x="1595" y="280997"/>
                  </a:lnTo>
                  <a:lnTo>
                    <a:pt x="319" y="276997"/>
                  </a:lnTo>
                  <a:lnTo>
                    <a:pt x="0" y="272837"/>
                  </a:lnTo>
                  <a:lnTo>
                    <a:pt x="319" y="268836"/>
                  </a:lnTo>
                  <a:lnTo>
                    <a:pt x="1595" y="264676"/>
                  </a:lnTo>
                  <a:lnTo>
                    <a:pt x="3508" y="260996"/>
                  </a:lnTo>
                  <a:lnTo>
                    <a:pt x="6379" y="257316"/>
                  </a:lnTo>
                  <a:close/>
                  <a:moveTo>
                    <a:pt x="288526" y="71437"/>
                  </a:moveTo>
                  <a:lnTo>
                    <a:pt x="301526" y="71755"/>
                  </a:lnTo>
                  <a:lnTo>
                    <a:pt x="314367" y="73185"/>
                  </a:lnTo>
                  <a:lnTo>
                    <a:pt x="326733" y="75568"/>
                  </a:lnTo>
                  <a:lnTo>
                    <a:pt x="338940" y="78745"/>
                  </a:lnTo>
                  <a:lnTo>
                    <a:pt x="350672" y="82716"/>
                  </a:lnTo>
                  <a:lnTo>
                    <a:pt x="362086" y="87482"/>
                  </a:lnTo>
                  <a:lnTo>
                    <a:pt x="373184" y="93201"/>
                  </a:lnTo>
                  <a:lnTo>
                    <a:pt x="383806" y="99396"/>
                  </a:lnTo>
                  <a:lnTo>
                    <a:pt x="393793" y="106227"/>
                  </a:lnTo>
                  <a:lnTo>
                    <a:pt x="355745" y="144353"/>
                  </a:lnTo>
                  <a:lnTo>
                    <a:pt x="347343" y="139428"/>
                  </a:lnTo>
                  <a:lnTo>
                    <a:pt x="338465" y="134980"/>
                  </a:lnTo>
                  <a:lnTo>
                    <a:pt x="329111" y="131326"/>
                  </a:lnTo>
                  <a:lnTo>
                    <a:pt x="319282" y="128308"/>
                  </a:lnTo>
                  <a:lnTo>
                    <a:pt x="309294" y="126243"/>
                  </a:lnTo>
                  <a:lnTo>
                    <a:pt x="298989" y="124972"/>
                  </a:lnTo>
                  <a:lnTo>
                    <a:pt x="288526" y="124337"/>
                  </a:lnTo>
                  <a:lnTo>
                    <a:pt x="277111" y="124972"/>
                  </a:lnTo>
                  <a:lnTo>
                    <a:pt x="266014" y="126561"/>
                  </a:lnTo>
                  <a:lnTo>
                    <a:pt x="255392" y="128944"/>
                  </a:lnTo>
                  <a:lnTo>
                    <a:pt x="245087" y="132280"/>
                  </a:lnTo>
                  <a:lnTo>
                    <a:pt x="235100" y="136410"/>
                  </a:lnTo>
                  <a:lnTo>
                    <a:pt x="225587" y="141493"/>
                  </a:lnTo>
                  <a:lnTo>
                    <a:pt x="216551" y="147371"/>
                  </a:lnTo>
                  <a:lnTo>
                    <a:pt x="208307" y="153884"/>
                  </a:lnTo>
                  <a:lnTo>
                    <a:pt x="200380" y="161033"/>
                  </a:lnTo>
                  <a:lnTo>
                    <a:pt x="193246" y="168817"/>
                  </a:lnTo>
                  <a:lnTo>
                    <a:pt x="186746" y="177395"/>
                  </a:lnTo>
                  <a:lnTo>
                    <a:pt x="180881" y="186291"/>
                  </a:lnTo>
                  <a:lnTo>
                    <a:pt x="175966" y="195823"/>
                  </a:lnTo>
                  <a:lnTo>
                    <a:pt x="171686" y="205672"/>
                  </a:lnTo>
                  <a:lnTo>
                    <a:pt x="168356" y="216156"/>
                  </a:lnTo>
                  <a:lnTo>
                    <a:pt x="165978" y="226959"/>
                  </a:lnTo>
                  <a:lnTo>
                    <a:pt x="164393" y="238079"/>
                  </a:lnTo>
                  <a:lnTo>
                    <a:pt x="163917" y="249357"/>
                  </a:lnTo>
                  <a:lnTo>
                    <a:pt x="164393" y="260795"/>
                  </a:lnTo>
                  <a:lnTo>
                    <a:pt x="165978" y="271915"/>
                  </a:lnTo>
                  <a:lnTo>
                    <a:pt x="168356" y="282559"/>
                  </a:lnTo>
                  <a:lnTo>
                    <a:pt x="171686" y="292884"/>
                  </a:lnTo>
                  <a:lnTo>
                    <a:pt x="175966" y="302892"/>
                  </a:lnTo>
                  <a:lnTo>
                    <a:pt x="180881" y="312424"/>
                  </a:lnTo>
                  <a:lnTo>
                    <a:pt x="186746" y="321479"/>
                  </a:lnTo>
                  <a:lnTo>
                    <a:pt x="193246" y="329739"/>
                  </a:lnTo>
                  <a:lnTo>
                    <a:pt x="200380" y="337682"/>
                  </a:lnTo>
                  <a:lnTo>
                    <a:pt x="208149" y="344990"/>
                  </a:lnTo>
                  <a:lnTo>
                    <a:pt x="216551" y="351503"/>
                  </a:lnTo>
                  <a:lnTo>
                    <a:pt x="225587" y="357380"/>
                  </a:lnTo>
                  <a:lnTo>
                    <a:pt x="235100" y="362305"/>
                  </a:lnTo>
                  <a:lnTo>
                    <a:pt x="244929" y="366435"/>
                  </a:lnTo>
                  <a:lnTo>
                    <a:pt x="255234" y="369771"/>
                  </a:lnTo>
                  <a:lnTo>
                    <a:pt x="266014" y="372313"/>
                  </a:lnTo>
                  <a:lnTo>
                    <a:pt x="277111" y="373902"/>
                  </a:lnTo>
                  <a:lnTo>
                    <a:pt x="288526" y="374219"/>
                  </a:lnTo>
                  <a:lnTo>
                    <a:pt x="299782" y="373902"/>
                  </a:lnTo>
                  <a:lnTo>
                    <a:pt x="310879" y="372313"/>
                  </a:lnTo>
                  <a:lnTo>
                    <a:pt x="321501" y="369771"/>
                  </a:lnTo>
                  <a:lnTo>
                    <a:pt x="331965" y="366435"/>
                  </a:lnTo>
                  <a:lnTo>
                    <a:pt x="341794" y="362305"/>
                  </a:lnTo>
                  <a:lnTo>
                    <a:pt x="351306" y="357380"/>
                  </a:lnTo>
                  <a:lnTo>
                    <a:pt x="360184" y="351503"/>
                  </a:lnTo>
                  <a:lnTo>
                    <a:pt x="368586" y="344990"/>
                  </a:lnTo>
                  <a:lnTo>
                    <a:pt x="376354" y="337682"/>
                  </a:lnTo>
                  <a:lnTo>
                    <a:pt x="383647" y="329898"/>
                  </a:lnTo>
                  <a:lnTo>
                    <a:pt x="390147" y="321479"/>
                  </a:lnTo>
                  <a:lnTo>
                    <a:pt x="395854" y="312424"/>
                  </a:lnTo>
                  <a:lnTo>
                    <a:pt x="400769" y="302892"/>
                  </a:lnTo>
                  <a:lnTo>
                    <a:pt x="405049" y="293043"/>
                  </a:lnTo>
                  <a:lnTo>
                    <a:pt x="408379" y="282717"/>
                  </a:lnTo>
                  <a:lnTo>
                    <a:pt x="410915" y="271915"/>
                  </a:lnTo>
                  <a:lnTo>
                    <a:pt x="412501" y="260795"/>
                  </a:lnTo>
                  <a:lnTo>
                    <a:pt x="412976" y="249357"/>
                  </a:lnTo>
                  <a:lnTo>
                    <a:pt x="412818" y="243321"/>
                  </a:lnTo>
                  <a:lnTo>
                    <a:pt x="412183" y="237443"/>
                  </a:lnTo>
                  <a:lnTo>
                    <a:pt x="456573" y="192963"/>
                  </a:lnTo>
                  <a:lnTo>
                    <a:pt x="459744" y="203765"/>
                  </a:lnTo>
                  <a:lnTo>
                    <a:pt x="462439" y="214727"/>
                  </a:lnTo>
                  <a:lnTo>
                    <a:pt x="464183" y="226164"/>
                  </a:lnTo>
                  <a:lnTo>
                    <a:pt x="465134" y="237761"/>
                  </a:lnTo>
                  <a:lnTo>
                    <a:pt x="465768" y="249357"/>
                  </a:lnTo>
                  <a:lnTo>
                    <a:pt x="465134" y="262543"/>
                  </a:lnTo>
                  <a:lnTo>
                    <a:pt x="463707" y="275251"/>
                  </a:lnTo>
                  <a:lnTo>
                    <a:pt x="461488" y="287801"/>
                  </a:lnTo>
                  <a:lnTo>
                    <a:pt x="458317" y="300192"/>
                  </a:lnTo>
                  <a:lnTo>
                    <a:pt x="454354" y="311947"/>
                  </a:lnTo>
                  <a:lnTo>
                    <a:pt x="449598" y="323385"/>
                  </a:lnTo>
                  <a:lnTo>
                    <a:pt x="444049" y="334505"/>
                  </a:lnTo>
                  <a:lnTo>
                    <a:pt x="437708" y="345148"/>
                  </a:lnTo>
                  <a:lnTo>
                    <a:pt x="430891" y="355156"/>
                  </a:lnTo>
                  <a:lnTo>
                    <a:pt x="440086" y="364370"/>
                  </a:lnTo>
                  <a:lnTo>
                    <a:pt x="446744" y="357698"/>
                  </a:lnTo>
                  <a:lnTo>
                    <a:pt x="569133" y="480495"/>
                  </a:lnTo>
                  <a:lnTo>
                    <a:pt x="572780" y="484943"/>
                  </a:lnTo>
                  <a:lnTo>
                    <a:pt x="575792" y="489709"/>
                  </a:lnTo>
                  <a:lnTo>
                    <a:pt x="577694" y="494951"/>
                  </a:lnTo>
                  <a:lnTo>
                    <a:pt x="578963" y="500193"/>
                  </a:lnTo>
                  <a:lnTo>
                    <a:pt x="579438" y="505753"/>
                  </a:lnTo>
                  <a:lnTo>
                    <a:pt x="579121" y="511154"/>
                  </a:lnTo>
                  <a:lnTo>
                    <a:pt x="577853" y="516397"/>
                  </a:lnTo>
                  <a:lnTo>
                    <a:pt x="575792" y="521639"/>
                  </a:lnTo>
                  <a:lnTo>
                    <a:pt x="572938" y="526564"/>
                  </a:lnTo>
                  <a:lnTo>
                    <a:pt x="569292" y="531012"/>
                  </a:lnTo>
                  <a:lnTo>
                    <a:pt x="564853" y="534665"/>
                  </a:lnTo>
                  <a:lnTo>
                    <a:pt x="559938" y="537684"/>
                  </a:lnTo>
                  <a:lnTo>
                    <a:pt x="554865" y="539590"/>
                  </a:lnTo>
                  <a:lnTo>
                    <a:pt x="549634" y="540861"/>
                  </a:lnTo>
                  <a:lnTo>
                    <a:pt x="544085" y="541337"/>
                  </a:lnTo>
                  <a:lnTo>
                    <a:pt x="538695" y="540861"/>
                  </a:lnTo>
                  <a:lnTo>
                    <a:pt x="533463" y="539590"/>
                  </a:lnTo>
                  <a:lnTo>
                    <a:pt x="528231" y="537684"/>
                  </a:lnTo>
                  <a:lnTo>
                    <a:pt x="523317" y="534665"/>
                  </a:lnTo>
                  <a:lnTo>
                    <a:pt x="519195" y="531012"/>
                  </a:lnTo>
                  <a:lnTo>
                    <a:pt x="396806" y="408056"/>
                  </a:lnTo>
                  <a:lnTo>
                    <a:pt x="403464" y="401384"/>
                  </a:lnTo>
                  <a:lnTo>
                    <a:pt x="394110" y="392329"/>
                  </a:lnTo>
                  <a:lnTo>
                    <a:pt x="384123" y="399319"/>
                  </a:lnTo>
                  <a:lnTo>
                    <a:pt x="373501" y="405673"/>
                  </a:lnTo>
                  <a:lnTo>
                    <a:pt x="362562" y="411074"/>
                  </a:lnTo>
                  <a:lnTo>
                    <a:pt x="351147" y="415840"/>
                  </a:lnTo>
                  <a:lnTo>
                    <a:pt x="339099" y="419970"/>
                  </a:lnTo>
                  <a:lnTo>
                    <a:pt x="327050" y="423147"/>
                  </a:lnTo>
                  <a:lnTo>
                    <a:pt x="314367" y="425371"/>
                  </a:lnTo>
                  <a:lnTo>
                    <a:pt x="301526" y="426801"/>
                  </a:lnTo>
                  <a:lnTo>
                    <a:pt x="288526" y="427437"/>
                  </a:lnTo>
                  <a:lnTo>
                    <a:pt x="274575" y="426801"/>
                  </a:lnTo>
                  <a:lnTo>
                    <a:pt x="261099" y="425213"/>
                  </a:lnTo>
                  <a:lnTo>
                    <a:pt x="247624" y="422671"/>
                  </a:lnTo>
                  <a:lnTo>
                    <a:pt x="234783" y="419017"/>
                  </a:lnTo>
                  <a:lnTo>
                    <a:pt x="222417" y="414728"/>
                  </a:lnTo>
                  <a:lnTo>
                    <a:pt x="210368" y="409168"/>
                  </a:lnTo>
                  <a:lnTo>
                    <a:pt x="198954" y="402972"/>
                  </a:lnTo>
                  <a:lnTo>
                    <a:pt x="187856" y="396142"/>
                  </a:lnTo>
                  <a:lnTo>
                    <a:pt x="177551" y="388199"/>
                  </a:lnTo>
                  <a:lnTo>
                    <a:pt x="167722" y="379779"/>
                  </a:lnTo>
                  <a:lnTo>
                    <a:pt x="158527" y="370566"/>
                  </a:lnTo>
                  <a:lnTo>
                    <a:pt x="150125" y="360716"/>
                  </a:lnTo>
                  <a:lnTo>
                    <a:pt x="142198" y="350232"/>
                  </a:lnTo>
                  <a:lnTo>
                    <a:pt x="135381" y="339112"/>
                  </a:lnTo>
                  <a:lnTo>
                    <a:pt x="129198" y="327674"/>
                  </a:lnTo>
                  <a:lnTo>
                    <a:pt x="123649" y="315601"/>
                  </a:lnTo>
                  <a:lnTo>
                    <a:pt x="119369" y="303210"/>
                  </a:lnTo>
                  <a:lnTo>
                    <a:pt x="115881" y="290343"/>
                  </a:lnTo>
                  <a:lnTo>
                    <a:pt x="113186" y="276840"/>
                  </a:lnTo>
                  <a:lnTo>
                    <a:pt x="111601" y="263337"/>
                  </a:lnTo>
                  <a:lnTo>
                    <a:pt x="111125" y="249357"/>
                  </a:lnTo>
                  <a:lnTo>
                    <a:pt x="111601" y="235537"/>
                  </a:lnTo>
                  <a:lnTo>
                    <a:pt x="113186" y="221875"/>
                  </a:lnTo>
                  <a:lnTo>
                    <a:pt x="115881" y="208531"/>
                  </a:lnTo>
                  <a:lnTo>
                    <a:pt x="119369" y="195664"/>
                  </a:lnTo>
                  <a:lnTo>
                    <a:pt x="123649" y="183114"/>
                  </a:lnTo>
                  <a:lnTo>
                    <a:pt x="129198" y="171200"/>
                  </a:lnTo>
                  <a:lnTo>
                    <a:pt x="135381" y="159444"/>
                  </a:lnTo>
                  <a:lnTo>
                    <a:pt x="142198" y="148642"/>
                  </a:lnTo>
                  <a:lnTo>
                    <a:pt x="150125" y="138157"/>
                  </a:lnTo>
                  <a:lnTo>
                    <a:pt x="158527" y="128308"/>
                  </a:lnTo>
                  <a:lnTo>
                    <a:pt x="167722" y="119094"/>
                  </a:lnTo>
                  <a:lnTo>
                    <a:pt x="177551" y="110516"/>
                  </a:lnTo>
                  <a:lnTo>
                    <a:pt x="187856" y="102732"/>
                  </a:lnTo>
                  <a:lnTo>
                    <a:pt x="198954" y="95584"/>
                  </a:lnTo>
                  <a:lnTo>
                    <a:pt x="210368" y="89388"/>
                  </a:lnTo>
                  <a:lnTo>
                    <a:pt x="222417" y="84146"/>
                  </a:lnTo>
                  <a:lnTo>
                    <a:pt x="234783" y="79698"/>
                  </a:lnTo>
                  <a:lnTo>
                    <a:pt x="247624" y="76044"/>
                  </a:lnTo>
                  <a:lnTo>
                    <a:pt x="261099" y="73661"/>
                  </a:lnTo>
                  <a:lnTo>
                    <a:pt x="274575" y="72073"/>
                  </a:lnTo>
                  <a:close/>
                  <a:moveTo>
                    <a:pt x="561981" y="0"/>
                  </a:moveTo>
                  <a:lnTo>
                    <a:pt x="563410" y="0"/>
                  </a:lnTo>
                  <a:lnTo>
                    <a:pt x="567059" y="158"/>
                  </a:lnTo>
                  <a:lnTo>
                    <a:pt x="570074" y="1108"/>
                  </a:lnTo>
                  <a:lnTo>
                    <a:pt x="572613" y="2375"/>
                  </a:lnTo>
                  <a:lnTo>
                    <a:pt x="574359" y="4434"/>
                  </a:lnTo>
                  <a:lnTo>
                    <a:pt x="575628" y="6968"/>
                  </a:lnTo>
                  <a:lnTo>
                    <a:pt x="576263" y="10135"/>
                  </a:lnTo>
                  <a:lnTo>
                    <a:pt x="576263" y="14094"/>
                  </a:lnTo>
                  <a:lnTo>
                    <a:pt x="571820" y="109587"/>
                  </a:lnTo>
                  <a:lnTo>
                    <a:pt x="571661" y="112437"/>
                  </a:lnTo>
                  <a:lnTo>
                    <a:pt x="571185" y="114971"/>
                  </a:lnTo>
                  <a:lnTo>
                    <a:pt x="570233" y="117663"/>
                  </a:lnTo>
                  <a:lnTo>
                    <a:pt x="568964" y="119880"/>
                  </a:lnTo>
                  <a:lnTo>
                    <a:pt x="567059" y="121939"/>
                  </a:lnTo>
                  <a:lnTo>
                    <a:pt x="564520" y="123681"/>
                  </a:lnTo>
                  <a:lnTo>
                    <a:pt x="561823" y="124948"/>
                  </a:lnTo>
                  <a:lnTo>
                    <a:pt x="559601" y="125106"/>
                  </a:lnTo>
                  <a:lnTo>
                    <a:pt x="557380" y="124631"/>
                  </a:lnTo>
                  <a:lnTo>
                    <a:pt x="555475" y="123839"/>
                  </a:lnTo>
                  <a:lnTo>
                    <a:pt x="553571" y="122572"/>
                  </a:lnTo>
                  <a:lnTo>
                    <a:pt x="551984" y="120989"/>
                  </a:lnTo>
                  <a:lnTo>
                    <a:pt x="550239" y="119405"/>
                  </a:lnTo>
                  <a:lnTo>
                    <a:pt x="520723" y="90108"/>
                  </a:lnTo>
                  <a:lnTo>
                    <a:pt x="509774" y="101193"/>
                  </a:lnTo>
                  <a:lnTo>
                    <a:pt x="419324" y="191301"/>
                  </a:lnTo>
                  <a:lnTo>
                    <a:pt x="391713" y="219173"/>
                  </a:lnTo>
                  <a:lnTo>
                    <a:pt x="298564" y="312131"/>
                  </a:lnTo>
                  <a:lnTo>
                    <a:pt x="293169" y="317516"/>
                  </a:lnTo>
                  <a:lnTo>
                    <a:pt x="290313" y="319733"/>
                  </a:lnTo>
                  <a:lnTo>
                    <a:pt x="287298" y="321633"/>
                  </a:lnTo>
                  <a:lnTo>
                    <a:pt x="284124" y="322900"/>
                  </a:lnTo>
                  <a:lnTo>
                    <a:pt x="280633" y="323692"/>
                  </a:lnTo>
                  <a:lnTo>
                    <a:pt x="279681" y="323692"/>
                  </a:lnTo>
                  <a:lnTo>
                    <a:pt x="278888" y="323850"/>
                  </a:lnTo>
                  <a:lnTo>
                    <a:pt x="277935" y="323850"/>
                  </a:lnTo>
                  <a:lnTo>
                    <a:pt x="273810" y="323534"/>
                  </a:lnTo>
                  <a:lnTo>
                    <a:pt x="269843" y="322267"/>
                  </a:lnTo>
                  <a:lnTo>
                    <a:pt x="266034" y="320366"/>
                  </a:lnTo>
                  <a:lnTo>
                    <a:pt x="262702" y="317516"/>
                  </a:lnTo>
                  <a:lnTo>
                    <a:pt x="257306" y="312131"/>
                  </a:lnTo>
                  <a:lnTo>
                    <a:pt x="237471" y="292336"/>
                  </a:lnTo>
                  <a:lnTo>
                    <a:pt x="190500" y="245303"/>
                  </a:lnTo>
                  <a:lnTo>
                    <a:pt x="191452" y="235643"/>
                  </a:lnTo>
                  <a:lnTo>
                    <a:pt x="193198" y="226141"/>
                  </a:lnTo>
                  <a:lnTo>
                    <a:pt x="195737" y="217114"/>
                  </a:lnTo>
                  <a:lnTo>
                    <a:pt x="199228" y="208246"/>
                  </a:lnTo>
                  <a:lnTo>
                    <a:pt x="203671" y="200011"/>
                  </a:lnTo>
                  <a:lnTo>
                    <a:pt x="208749" y="192093"/>
                  </a:lnTo>
                  <a:lnTo>
                    <a:pt x="277935" y="261139"/>
                  </a:lnTo>
                  <a:lnTo>
                    <a:pt x="280633" y="258447"/>
                  </a:lnTo>
                  <a:lnTo>
                    <a:pt x="485019" y="54318"/>
                  </a:lnTo>
                  <a:lnTo>
                    <a:pt x="469786" y="39273"/>
                  </a:lnTo>
                  <a:lnTo>
                    <a:pt x="455028" y="24071"/>
                  </a:lnTo>
                  <a:lnTo>
                    <a:pt x="453441" y="22645"/>
                  </a:lnTo>
                  <a:lnTo>
                    <a:pt x="452171" y="21062"/>
                  </a:lnTo>
                  <a:lnTo>
                    <a:pt x="451219" y="19478"/>
                  </a:lnTo>
                  <a:lnTo>
                    <a:pt x="450426" y="17736"/>
                  </a:lnTo>
                  <a:lnTo>
                    <a:pt x="450109" y="15836"/>
                  </a:lnTo>
                  <a:lnTo>
                    <a:pt x="450267" y="13461"/>
                  </a:lnTo>
                  <a:lnTo>
                    <a:pt x="451219" y="11243"/>
                  </a:lnTo>
                  <a:lnTo>
                    <a:pt x="452806" y="8551"/>
                  </a:lnTo>
                  <a:lnTo>
                    <a:pt x="454552" y="6809"/>
                  </a:lnTo>
                  <a:lnTo>
                    <a:pt x="456615" y="5542"/>
                  </a:lnTo>
                  <a:lnTo>
                    <a:pt x="459154" y="5067"/>
                  </a:lnTo>
                  <a:lnTo>
                    <a:pt x="461534" y="4751"/>
                  </a:lnTo>
                  <a:lnTo>
                    <a:pt x="464073" y="4592"/>
                  </a:lnTo>
                  <a:close/>
                </a:path>
              </a:pathLst>
            </a:custGeom>
            <a:solidFill>
              <a:schemeClr val="bg1"/>
            </a:solidFill>
            <a:ln w="0">
              <a:noFill/>
              <a:prstDash val="solid"/>
              <a:round/>
            </a:ln>
          </p:spPr>
          <p:txBody>
            <a:bodyPr vert="horz" wrap="square" lIns="90840" tIns="45421" rIns="90840" bIns="45421"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solidFill>
                  <a:schemeClr val="accent3"/>
                </a:solidFill>
                <a:latin typeface="Source Han Sans CN Heavy" panose="020B0200000000000000" charset="-122"/>
                <a:ea typeface="Source Han Sans CN Heavy" panose="020B0200000000000000" charset="-122"/>
              </a:endParaRPr>
            </a:p>
          </p:txBody>
        </p:sp>
        <p:grpSp>
          <p:nvGrpSpPr>
            <p:cNvPr id="40" name="Group 70"/>
            <p:cNvGrpSpPr/>
            <p:nvPr/>
          </p:nvGrpSpPr>
          <p:grpSpPr>
            <a:xfrm>
              <a:off x="4425034" y="2158463"/>
              <a:ext cx="462224" cy="339722"/>
              <a:chOff x="685800" y="2752725"/>
              <a:chExt cx="581025" cy="427037"/>
            </a:xfrm>
            <a:solidFill>
              <a:schemeClr val="bg1"/>
            </a:solidFill>
          </p:grpSpPr>
          <p:sp>
            <p:nvSpPr>
              <p:cNvPr id="55" name="Freeform 274"/>
              <p:cNvSpPr>
                <a:spLocks noEditPoints="1"/>
              </p:cNvSpPr>
              <p:nvPr/>
            </p:nvSpPr>
            <p:spPr bwMode="auto">
              <a:xfrm>
                <a:off x="685800" y="2752725"/>
                <a:ext cx="503238" cy="365125"/>
              </a:xfrm>
              <a:custGeom>
                <a:avLst/>
                <a:gdLst>
                  <a:gd name="T0" fmla="*/ 378 w 3169"/>
                  <a:gd name="T1" fmla="*/ 260 h 2308"/>
                  <a:gd name="T2" fmla="*/ 325 w 3169"/>
                  <a:gd name="T3" fmla="*/ 283 h 2308"/>
                  <a:gd name="T4" fmla="*/ 284 w 3169"/>
                  <a:gd name="T5" fmla="*/ 323 h 2308"/>
                  <a:gd name="T6" fmla="*/ 262 w 3169"/>
                  <a:gd name="T7" fmla="*/ 376 h 2308"/>
                  <a:gd name="T8" fmla="*/ 258 w 3169"/>
                  <a:gd name="T9" fmla="*/ 464 h 2308"/>
                  <a:gd name="T10" fmla="*/ 2947 w 3169"/>
                  <a:gd name="T11" fmla="*/ 406 h 2308"/>
                  <a:gd name="T12" fmla="*/ 2935 w 3169"/>
                  <a:gd name="T13" fmla="*/ 349 h 2308"/>
                  <a:gd name="T14" fmla="*/ 2902 w 3169"/>
                  <a:gd name="T15" fmla="*/ 301 h 2308"/>
                  <a:gd name="T16" fmla="*/ 2856 w 3169"/>
                  <a:gd name="T17" fmla="*/ 269 h 2308"/>
                  <a:gd name="T18" fmla="*/ 2797 w 3169"/>
                  <a:gd name="T19" fmla="*/ 258 h 2308"/>
                  <a:gd name="T20" fmla="*/ 413 w 3169"/>
                  <a:gd name="T21" fmla="*/ 0 h 2308"/>
                  <a:gd name="T22" fmla="*/ 2807 w 3169"/>
                  <a:gd name="T23" fmla="*/ 3 h 2308"/>
                  <a:gd name="T24" fmla="*/ 2905 w 3169"/>
                  <a:gd name="T25" fmla="*/ 27 h 2308"/>
                  <a:gd name="T26" fmla="*/ 2991 w 3169"/>
                  <a:gd name="T27" fmla="*/ 74 h 2308"/>
                  <a:gd name="T28" fmla="*/ 3064 w 3169"/>
                  <a:gd name="T29" fmla="*/ 138 h 2308"/>
                  <a:gd name="T30" fmla="*/ 3120 w 3169"/>
                  <a:gd name="T31" fmla="*/ 218 h 2308"/>
                  <a:gd name="T32" fmla="*/ 3156 w 3169"/>
                  <a:gd name="T33" fmla="*/ 311 h 2308"/>
                  <a:gd name="T34" fmla="*/ 3169 w 3169"/>
                  <a:gd name="T35" fmla="*/ 412 h 2308"/>
                  <a:gd name="T36" fmla="*/ 3122 w 3169"/>
                  <a:gd name="T37" fmla="*/ 962 h 2308"/>
                  <a:gd name="T38" fmla="*/ 2961 w 3169"/>
                  <a:gd name="T39" fmla="*/ 962 h 2308"/>
                  <a:gd name="T40" fmla="*/ 2947 w 3169"/>
                  <a:gd name="T41" fmla="*/ 856 h 2308"/>
                  <a:gd name="T42" fmla="*/ 258 w 3169"/>
                  <a:gd name="T43" fmla="*/ 1900 h 2308"/>
                  <a:gd name="T44" fmla="*/ 270 w 3169"/>
                  <a:gd name="T45" fmla="*/ 1958 h 2308"/>
                  <a:gd name="T46" fmla="*/ 302 w 3169"/>
                  <a:gd name="T47" fmla="*/ 2006 h 2308"/>
                  <a:gd name="T48" fmla="*/ 349 w 3169"/>
                  <a:gd name="T49" fmla="*/ 2038 h 2308"/>
                  <a:gd name="T50" fmla="*/ 408 w 3169"/>
                  <a:gd name="T51" fmla="*/ 2049 h 2308"/>
                  <a:gd name="T52" fmla="*/ 2246 w 3169"/>
                  <a:gd name="T53" fmla="*/ 2308 h 2308"/>
                  <a:gd name="T54" fmla="*/ 362 w 3169"/>
                  <a:gd name="T55" fmla="*/ 2305 h 2308"/>
                  <a:gd name="T56" fmla="*/ 264 w 3169"/>
                  <a:gd name="T57" fmla="*/ 2279 h 2308"/>
                  <a:gd name="T58" fmla="*/ 177 w 3169"/>
                  <a:gd name="T59" fmla="*/ 2234 h 2308"/>
                  <a:gd name="T60" fmla="*/ 104 w 3169"/>
                  <a:gd name="T61" fmla="*/ 2169 h 2308"/>
                  <a:gd name="T62" fmla="*/ 49 w 3169"/>
                  <a:gd name="T63" fmla="*/ 2089 h 2308"/>
                  <a:gd name="T64" fmla="*/ 12 w 3169"/>
                  <a:gd name="T65" fmla="*/ 1997 h 2308"/>
                  <a:gd name="T66" fmla="*/ 0 w 3169"/>
                  <a:gd name="T67" fmla="*/ 1895 h 2308"/>
                  <a:gd name="T68" fmla="*/ 3 w 3169"/>
                  <a:gd name="T69" fmla="*/ 361 h 2308"/>
                  <a:gd name="T70" fmla="*/ 28 w 3169"/>
                  <a:gd name="T71" fmla="*/ 263 h 2308"/>
                  <a:gd name="T72" fmla="*/ 74 w 3169"/>
                  <a:gd name="T73" fmla="*/ 177 h 2308"/>
                  <a:gd name="T74" fmla="*/ 139 w 3169"/>
                  <a:gd name="T75" fmla="*/ 104 h 2308"/>
                  <a:gd name="T76" fmla="*/ 220 w 3169"/>
                  <a:gd name="T77" fmla="*/ 48 h 2308"/>
                  <a:gd name="T78" fmla="*/ 312 w 3169"/>
                  <a:gd name="T79" fmla="*/ 12 h 2308"/>
                  <a:gd name="T80" fmla="*/ 413 w 3169"/>
                  <a:gd name="T81" fmla="*/ 0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69" h="2308">
                    <a:moveTo>
                      <a:pt x="408" y="258"/>
                    </a:moveTo>
                    <a:lnTo>
                      <a:pt x="378" y="260"/>
                    </a:lnTo>
                    <a:lnTo>
                      <a:pt x="349" y="269"/>
                    </a:lnTo>
                    <a:lnTo>
                      <a:pt x="325" y="283"/>
                    </a:lnTo>
                    <a:lnTo>
                      <a:pt x="303" y="301"/>
                    </a:lnTo>
                    <a:lnTo>
                      <a:pt x="284" y="323"/>
                    </a:lnTo>
                    <a:lnTo>
                      <a:pt x="271" y="349"/>
                    </a:lnTo>
                    <a:lnTo>
                      <a:pt x="262" y="376"/>
                    </a:lnTo>
                    <a:lnTo>
                      <a:pt x="258" y="406"/>
                    </a:lnTo>
                    <a:lnTo>
                      <a:pt x="258" y="464"/>
                    </a:lnTo>
                    <a:lnTo>
                      <a:pt x="2947" y="464"/>
                    </a:lnTo>
                    <a:lnTo>
                      <a:pt x="2947" y="406"/>
                    </a:lnTo>
                    <a:lnTo>
                      <a:pt x="2944" y="376"/>
                    </a:lnTo>
                    <a:lnTo>
                      <a:pt x="2935" y="349"/>
                    </a:lnTo>
                    <a:lnTo>
                      <a:pt x="2921" y="323"/>
                    </a:lnTo>
                    <a:lnTo>
                      <a:pt x="2902" y="301"/>
                    </a:lnTo>
                    <a:lnTo>
                      <a:pt x="2881" y="283"/>
                    </a:lnTo>
                    <a:lnTo>
                      <a:pt x="2856" y="269"/>
                    </a:lnTo>
                    <a:lnTo>
                      <a:pt x="2827" y="260"/>
                    </a:lnTo>
                    <a:lnTo>
                      <a:pt x="2797" y="258"/>
                    </a:lnTo>
                    <a:lnTo>
                      <a:pt x="408" y="258"/>
                    </a:lnTo>
                    <a:close/>
                    <a:moveTo>
                      <a:pt x="413" y="0"/>
                    </a:moveTo>
                    <a:lnTo>
                      <a:pt x="2756" y="0"/>
                    </a:lnTo>
                    <a:lnTo>
                      <a:pt x="2807" y="3"/>
                    </a:lnTo>
                    <a:lnTo>
                      <a:pt x="2857" y="12"/>
                    </a:lnTo>
                    <a:lnTo>
                      <a:pt x="2905" y="27"/>
                    </a:lnTo>
                    <a:lnTo>
                      <a:pt x="2949" y="47"/>
                    </a:lnTo>
                    <a:lnTo>
                      <a:pt x="2991" y="74"/>
                    </a:lnTo>
                    <a:lnTo>
                      <a:pt x="3030" y="104"/>
                    </a:lnTo>
                    <a:lnTo>
                      <a:pt x="3064" y="138"/>
                    </a:lnTo>
                    <a:lnTo>
                      <a:pt x="3094" y="177"/>
                    </a:lnTo>
                    <a:lnTo>
                      <a:pt x="3120" y="218"/>
                    </a:lnTo>
                    <a:lnTo>
                      <a:pt x="3141" y="263"/>
                    </a:lnTo>
                    <a:lnTo>
                      <a:pt x="3156" y="311"/>
                    </a:lnTo>
                    <a:lnTo>
                      <a:pt x="3165" y="360"/>
                    </a:lnTo>
                    <a:lnTo>
                      <a:pt x="3169" y="412"/>
                    </a:lnTo>
                    <a:lnTo>
                      <a:pt x="3169" y="964"/>
                    </a:lnTo>
                    <a:lnTo>
                      <a:pt x="3122" y="962"/>
                    </a:lnTo>
                    <a:lnTo>
                      <a:pt x="2976" y="962"/>
                    </a:lnTo>
                    <a:lnTo>
                      <a:pt x="2961" y="962"/>
                    </a:lnTo>
                    <a:lnTo>
                      <a:pt x="2947" y="962"/>
                    </a:lnTo>
                    <a:lnTo>
                      <a:pt x="2947" y="856"/>
                    </a:lnTo>
                    <a:lnTo>
                      <a:pt x="258" y="856"/>
                    </a:lnTo>
                    <a:lnTo>
                      <a:pt x="258" y="1900"/>
                    </a:lnTo>
                    <a:lnTo>
                      <a:pt x="262" y="1930"/>
                    </a:lnTo>
                    <a:lnTo>
                      <a:pt x="270" y="1958"/>
                    </a:lnTo>
                    <a:lnTo>
                      <a:pt x="284" y="1984"/>
                    </a:lnTo>
                    <a:lnTo>
                      <a:pt x="302" y="2006"/>
                    </a:lnTo>
                    <a:lnTo>
                      <a:pt x="324" y="2023"/>
                    </a:lnTo>
                    <a:lnTo>
                      <a:pt x="349" y="2038"/>
                    </a:lnTo>
                    <a:lnTo>
                      <a:pt x="377" y="2047"/>
                    </a:lnTo>
                    <a:lnTo>
                      <a:pt x="408" y="2049"/>
                    </a:lnTo>
                    <a:lnTo>
                      <a:pt x="2246" y="2049"/>
                    </a:lnTo>
                    <a:lnTo>
                      <a:pt x="2246" y="2308"/>
                    </a:lnTo>
                    <a:lnTo>
                      <a:pt x="413" y="2308"/>
                    </a:lnTo>
                    <a:lnTo>
                      <a:pt x="362" y="2305"/>
                    </a:lnTo>
                    <a:lnTo>
                      <a:pt x="312" y="2295"/>
                    </a:lnTo>
                    <a:lnTo>
                      <a:pt x="264" y="2279"/>
                    </a:lnTo>
                    <a:lnTo>
                      <a:pt x="220" y="2260"/>
                    </a:lnTo>
                    <a:lnTo>
                      <a:pt x="177" y="2234"/>
                    </a:lnTo>
                    <a:lnTo>
                      <a:pt x="140" y="2203"/>
                    </a:lnTo>
                    <a:lnTo>
                      <a:pt x="104" y="2169"/>
                    </a:lnTo>
                    <a:lnTo>
                      <a:pt x="74" y="2131"/>
                    </a:lnTo>
                    <a:lnTo>
                      <a:pt x="49" y="2089"/>
                    </a:lnTo>
                    <a:lnTo>
                      <a:pt x="28" y="2045"/>
                    </a:lnTo>
                    <a:lnTo>
                      <a:pt x="12" y="1997"/>
                    </a:lnTo>
                    <a:lnTo>
                      <a:pt x="3" y="1947"/>
                    </a:lnTo>
                    <a:lnTo>
                      <a:pt x="0" y="1895"/>
                    </a:lnTo>
                    <a:lnTo>
                      <a:pt x="0" y="412"/>
                    </a:lnTo>
                    <a:lnTo>
                      <a:pt x="3" y="361"/>
                    </a:lnTo>
                    <a:lnTo>
                      <a:pt x="12" y="311"/>
                    </a:lnTo>
                    <a:lnTo>
                      <a:pt x="28" y="263"/>
                    </a:lnTo>
                    <a:lnTo>
                      <a:pt x="49" y="219"/>
                    </a:lnTo>
                    <a:lnTo>
                      <a:pt x="74" y="177"/>
                    </a:lnTo>
                    <a:lnTo>
                      <a:pt x="104" y="138"/>
                    </a:lnTo>
                    <a:lnTo>
                      <a:pt x="139" y="104"/>
                    </a:lnTo>
                    <a:lnTo>
                      <a:pt x="177" y="74"/>
                    </a:lnTo>
                    <a:lnTo>
                      <a:pt x="220" y="48"/>
                    </a:lnTo>
                    <a:lnTo>
                      <a:pt x="264" y="27"/>
                    </a:lnTo>
                    <a:lnTo>
                      <a:pt x="312" y="12"/>
                    </a:lnTo>
                    <a:lnTo>
                      <a:pt x="362" y="3"/>
                    </a:lnTo>
                    <a:lnTo>
                      <a:pt x="413" y="0"/>
                    </a:lnTo>
                    <a:close/>
                  </a:path>
                </a:pathLst>
              </a:custGeom>
              <a:grpFill/>
              <a:ln w="0">
                <a:noFill/>
                <a:prstDash val="solid"/>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6" name="Freeform 275"/>
              <p:cNvSpPr>
                <a:spLocks noEditPoints="1"/>
              </p:cNvSpPr>
              <p:nvPr/>
            </p:nvSpPr>
            <p:spPr bwMode="auto">
              <a:xfrm>
                <a:off x="1073150" y="2935287"/>
                <a:ext cx="193675" cy="244475"/>
              </a:xfrm>
              <a:custGeom>
                <a:avLst/>
                <a:gdLst>
                  <a:gd name="T0" fmla="*/ 561 w 1218"/>
                  <a:gd name="T1" fmla="*/ 966 h 1541"/>
                  <a:gd name="T2" fmla="*/ 516 w 1218"/>
                  <a:gd name="T3" fmla="*/ 1013 h 1541"/>
                  <a:gd name="T4" fmla="*/ 510 w 1218"/>
                  <a:gd name="T5" fmla="*/ 1080 h 1541"/>
                  <a:gd name="T6" fmla="*/ 548 w 1218"/>
                  <a:gd name="T7" fmla="*/ 1135 h 1541"/>
                  <a:gd name="T8" fmla="*/ 558 w 1218"/>
                  <a:gd name="T9" fmla="*/ 1155 h 1541"/>
                  <a:gd name="T10" fmla="*/ 568 w 1218"/>
                  <a:gd name="T11" fmla="*/ 1316 h 1541"/>
                  <a:gd name="T12" fmla="*/ 609 w 1218"/>
                  <a:gd name="T13" fmla="*/ 1336 h 1541"/>
                  <a:gd name="T14" fmla="*/ 649 w 1218"/>
                  <a:gd name="T15" fmla="*/ 1316 h 1541"/>
                  <a:gd name="T16" fmla="*/ 659 w 1218"/>
                  <a:gd name="T17" fmla="*/ 1156 h 1541"/>
                  <a:gd name="T18" fmla="*/ 669 w 1218"/>
                  <a:gd name="T19" fmla="*/ 1134 h 1541"/>
                  <a:gd name="T20" fmla="*/ 707 w 1218"/>
                  <a:gd name="T21" fmla="*/ 1078 h 1541"/>
                  <a:gd name="T22" fmla="*/ 699 w 1218"/>
                  <a:gd name="T23" fmla="*/ 1009 h 1541"/>
                  <a:gd name="T24" fmla="*/ 649 w 1218"/>
                  <a:gd name="T25" fmla="*/ 962 h 1541"/>
                  <a:gd name="T26" fmla="*/ 536 w 1218"/>
                  <a:gd name="T27" fmla="*/ 201 h 1541"/>
                  <a:gd name="T28" fmla="*/ 438 w 1218"/>
                  <a:gd name="T29" fmla="*/ 228 h 1541"/>
                  <a:gd name="T30" fmla="*/ 368 w 1218"/>
                  <a:gd name="T31" fmla="*/ 297 h 1541"/>
                  <a:gd name="T32" fmla="*/ 341 w 1218"/>
                  <a:gd name="T33" fmla="*/ 395 h 1541"/>
                  <a:gd name="T34" fmla="*/ 347 w 1218"/>
                  <a:gd name="T35" fmla="*/ 692 h 1541"/>
                  <a:gd name="T36" fmla="*/ 877 w 1218"/>
                  <a:gd name="T37" fmla="*/ 649 h 1541"/>
                  <a:gd name="T38" fmla="*/ 873 w 1218"/>
                  <a:gd name="T39" fmla="*/ 361 h 1541"/>
                  <a:gd name="T40" fmla="*/ 831 w 1218"/>
                  <a:gd name="T41" fmla="*/ 271 h 1541"/>
                  <a:gd name="T42" fmla="*/ 750 w 1218"/>
                  <a:gd name="T43" fmla="*/ 213 h 1541"/>
                  <a:gd name="T44" fmla="*/ 536 w 1218"/>
                  <a:gd name="T45" fmla="*/ 201 h 1541"/>
                  <a:gd name="T46" fmla="*/ 733 w 1218"/>
                  <a:gd name="T47" fmla="*/ 4 h 1541"/>
                  <a:gd name="T48" fmla="*/ 868 w 1218"/>
                  <a:gd name="T49" fmla="*/ 47 h 1541"/>
                  <a:gd name="T50" fmla="*/ 978 w 1218"/>
                  <a:gd name="T51" fmla="*/ 132 h 1541"/>
                  <a:gd name="T52" fmla="*/ 1051 w 1218"/>
                  <a:gd name="T53" fmla="*/ 252 h 1541"/>
                  <a:gd name="T54" fmla="*/ 1078 w 1218"/>
                  <a:gd name="T55" fmla="*/ 394 h 1541"/>
                  <a:gd name="T56" fmla="*/ 1075 w 1218"/>
                  <a:gd name="T57" fmla="*/ 695 h 1541"/>
                  <a:gd name="T58" fmla="*/ 1156 w 1218"/>
                  <a:gd name="T59" fmla="*/ 737 h 1541"/>
                  <a:gd name="T60" fmla="*/ 1207 w 1218"/>
                  <a:gd name="T61" fmla="*/ 813 h 1541"/>
                  <a:gd name="T62" fmla="*/ 1218 w 1218"/>
                  <a:gd name="T63" fmla="*/ 1358 h 1541"/>
                  <a:gd name="T64" fmla="*/ 1192 w 1218"/>
                  <a:gd name="T65" fmla="*/ 1450 h 1541"/>
                  <a:gd name="T66" fmla="*/ 1127 w 1218"/>
                  <a:gd name="T67" fmla="*/ 1517 h 1541"/>
                  <a:gd name="T68" fmla="*/ 1034 w 1218"/>
                  <a:gd name="T69" fmla="*/ 1541 h 1541"/>
                  <a:gd name="T70" fmla="*/ 119 w 1218"/>
                  <a:gd name="T71" fmla="*/ 1530 h 1541"/>
                  <a:gd name="T72" fmla="*/ 43 w 1218"/>
                  <a:gd name="T73" fmla="*/ 1476 h 1541"/>
                  <a:gd name="T74" fmla="*/ 2 w 1218"/>
                  <a:gd name="T75" fmla="*/ 1391 h 1541"/>
                  <a:gd name="T76" fmla="*/ 2 w 1218"/>
                  <a:gd name="T77" fmla="*/ 842 h 1541"/>
                  <a:gd name="T78" fmla="*/ 41 w 1218"/>
                  <a:gd name="T79" fmla="*/ 759 h 1541"/>
                  <a:gd name="T80" fmla="*/ 115 w 1218"/>
                  <a:gd name="T81" fmla="*/ 704 h 1541"/>
                  <a:gd name="T82" fmla="*/ 142 w 1218"/>
                  <a:gd name="T83" fmla="*/ 648 h 1541"/>
                  <a:gd name="T84" fmla="*/ 154 w 1218"/>
                  <a:gd name="T85" fmla="*/ 297 h 1541"/>
                  <a:gd name="T86" fmla="*/ 213 w 1218"/>
                  <a:gd name="T87" fmla="*/ 169 h 1541"/>
                  <a:gd name="T88" fmla="*/ 312 w 1218"/>
                  <a:gd name="T89" fmla="*/ 70 h 1541"/>
                  <a:gd name="T90" fmla="*/ 439 w 1218"/>
                  <a:gd name="T91" fmla="*/ 1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8" h="1541">
                    <a:moveTo>
                      <a:pt x="603" y="954"/>
                    </a:moveTo>
                    <a:lnTo>
                      <a:pt x="582" y="958"/>
                    </a:lnTo>
                    <a:lnTo>
                      <a:pt x="561" y="966"/>
                    </a:lnTo>
                    <a:lnTo>
                      <a:pt x="543" y="978"/>
                    </a:lnTo>
                    <a:lnTo>
                      <a:pt x="528" y="995"/>
                    </a:lnTo>
                    <a:lnTo>
                      <a:pt x="516" y="1013"/>
                    </a:lnTo>
                    <a:lnTo>
                      <a:pt x="509" y="1036"/>
                    </a:lnTo>
                    <a:lnTo>
                      <a:pt x="507" y="1058"/>
                    </a:lnTo>
                    <a:lnTo>
                      <a:pt x="510" y="1080"/>
                    </a:lnTo>
                    <a:lnTo>
                      <a:pt x="518" y="1101"/>
                    </a:lnTo>
                    <a:lnTo>
                      <a:pt x="531" y="1119"/>
                    </a:lnTo>
                    <a:lnTo>
                      <a:pt x="548" y="1135"/>
                    </a:lnTo>
                    <a:lnTo>
                      <a:pt x="554" y="1141"/>
                    </a:lnTo>
                    <a:lnTo>
                      <a:pt x="558" y="1148"/>
                    </a:lnTo>
                    <a:lnTo>
                      <a:pt x="558" y="1155"/>
                    </a:lnTo>
                    <a:lnTo>
                      <a:pt x="558" y="1286"/>
                    </a:lnTo>
                    <a:lnTo>
                      <a:pt x="561" y="1302"/>
                    </a:lnTo>
                    <a:lnTo>
                      <a:pt x="568" y="1316"/>
                    </a:lnTo>
                    <a:lnTo>
                      <a:pt x="579" y="1327"/>
                    </a:lnTo>
                    <a:lnTo>
                      <a:pt x="592" y="1334"/>
                    </a:lnTo>
                    <a:lnTo>
                      <a:pt x="609" y="1336"/>
                    </a:lnTo>
                    <a:lnTo>
                      <a:pt x="624" y="1334"/>
                    </a:lnTo>
                    <a:lnTo>
                      <a:pt x="638" y="1327"/>
                    </a:lnTo>
                    <a:lnTo>
                      <a:pt x="649" y="1316"/>
                    </a:lnTo>
                    <a:lnTo>
                      <a:pt x="656" y="1302"/>
                    </a:lnTo>
                    <a:lnTo>
                      <a:pt x="659" y="1286"/>
                    </a:lnTo>
                    <a:lnTo>
                      <a:pt x="659" y="1156"/>
                    </a:lnTo>
                    <a:lnTo>
                      <a:pt x="660" y="1148"/>
                    </a:lnTo>
                    <a:lnTo>
                      <a:pt x="663" y="1141"/>
                    </a:lnTo>
                    <a:lnTo>
                      <a:pt x="669" y="1134"/>
                    </a:lnTo>
                    <a:lnTo>
                      <a:pt x="688" y="1118"/>
                    </a:lnTo>
                    <a:lnTo>
                      <a:pt x="700" y="1099"/>
                    </a:lnTo>
                    <a:lnTo>
                      <a:pt x="707" y="1078"/>
                    </a:lnTo>
                    <a:lnTo>
                      <a:pt x="709" y="1053"/>
                    </a:lnTo>
                    <a:lnTo>
                      <a:pt x="706" y="1030"/>
                    </a:lnTo>
                    <a:lnTo>
                      <a:pt x="699" y="1009"/>
                    </a:lnTo>
                    <a:lnTo>
                      <a:pt x="685" y="990"/>
                    </a:lnTo>
                    <a:lnTo>
                      <a:pt x="669" y="975"/>
                    </a:lnTo>
                    <a:lnTo>
                      <a:pt x="649" y="962"/>
                    </a:lnTo>
                    <a:lnTo>
                      <a:pt x="625" y="956"/>
                    </a:lnTo>
                    <a:lnTo>
                      <a:pt x="603" y="954"/>
                    </a:lnTo>
                    <a:close/>
                    <a:moveTo>
                      <a:pt x="536" y="201"/>
                    </a:moveTo>
                    <a:lnTo>
                      <a:pt x="501" y="204"/>
                    </a:lnTo>
                    <a:lnTo>
                      <a:pt x="468" y="213"/>
                    </a:lnTo>
                    <a:lnTo>
                      <a:pt x="438" y="228"/>
                    </a:lnTo>
                    <a:lnTo>
                      <a:pt x="411" y="246"/>
                    </a:lnTo>
                    <a:lnTo>
                      <a:pt x="388" y="271"/>
                    </a:lnTo>
                    <a:lnTo>
                      <a:pt x="368" y="297"/>
                    </a:lnTo>
                    <a:lnTo>
                      <a:pt x="354" y="327"/>
                    </a:lnTo>
                    <a:lnTo>
                      <a:pt x="345" y="361"/>
                    </a:lnTo>
                    <a:lnTo>
                      <a:pt x="341" y="395"/>
                    </a:lnTo>
                    <a:lnTo>
                      <a:pt x="341" y="649"/>
                    </a:lnTo>
                    <a:lnTo>
                      <a:pt x="344" y="671"/>
                    </a:lnTo>
                    <a:lnTo>
                      <a:pt x="347" y="692"/>
                    </a:lnTo>
                    <a:lnTo>
                      <a:pt x="872" y="692"/>
                    </a:lnTo>
                    <a:lnTo>
                      <a:pt x="876" y="671"/>
                    </a:lnTo>
                    <a:lnTo>
                      <a:pt x="877" y="649"/>
                    </a:lnTo>
                    <a:lnTo>
                      <a:pt x="876" y="649"/>
                    </a:lnTo>
                    <a:lnTo>
                      <a:pt x="876" y="395"/>
                    </a:lnTo>
                    <a:lnTo>
                      <a:pt x="873" y="361"/>
                    </a:lnTo>
                    <a:lnTo>
                      <a:pt x="864" y="327"/>
                    </a:lnTo>
                    <a:lnTo>
                      <a:pt x="849" y="297"/>
                    </a:lnTo>
                    <a:lnTo>
                      <a:pt x="831" y="271"/>
                    </a:lnTo>
                    <a:lnTo>
                      <a:pt x="807" y="246"/>
                    </a:lnTo>
                    <a:lnTo>
                      <a:pt x="781" y="228"/>
                    </a:lnTo>
                    <a:lnTo>
                      <a:pt x="750" y="213"/>
                    </a:lnTo>
                    <a:lnTo>
                      <a:pt x="717" y="204"/>
                    </a:lnTo>
                    <a:lnTo>
                      <a:pt x="683" y="201"/>
                    </a:lnTo>
                    <a:lnTo>
                      <a:pt x="536" y="201"/>
                    </a:lnTo>
                    <a:close/>
                    <a:moveTo>
                      <a:pt x="537" y="0"/>
                    </a:moveTo>
                    <a:lnTo>
                      <a:pt x="683" y="0"/>
                    </a:lnTo>
                    <a:lnTo>
                      <a:pt x="733" y="4"/>
                    </a:lnTo>
                    <a:lnTo>
                      <a:pt x="781" y="13"/>
                    </a:lnTo>
                    <a:lnTo>
                      <a:pt x="826" y="27"/>
                    </a:lnTo>
                    <a:lnTo>
                      <a:pt x="868" y="47"/>
                    </a:lnTo>
                    <a:lnTo>
                      <a:pt x="908" y="71"/>
                    </a:lnTo>
                    <a:lnTo>
                      <a:pt x="945" y="100"/>
                    </a:lnTo>
                    <a:lnTo>
                      <a:pt x="978" y="132"/>
                    </a:lnTo>
                    <a:lnTo>
                      <a:pt x="1007" y="169"/>
                    </a:lnTo>
                    <a:lnTo>
                      <a:pt x="1031" y="209"/>
                    </a:lnTo>
                    <a:lnTo>
                      <a:pt x="1051" y="252"/>
                    </a:lnTo>
                    <a:lnTo>
                      <a:pt x="1066" y="297"/>
                    </a:lnTo>
                    <a:lnTo>
                      <a:pt x="1075" y="345"/>
                    </a:lnTo>
                    <a:lnTo>
                      <a:pt x="1078" y="394"/>
                    </a:lnTo>
                    <a:lnTo>
                      <a:pt x="1078" y="648"/>
                    </a:lnTo>
                    <a:lnTo>
                      <a:pt x="1077" y="672"/>
                    </a:lnTo>
                    <a:lnTo>
                      <a:pt x="1075" y="695"/>
                    </a:lnTo>
                    <a:lnTo>
                      <a:pt x="1105" y="705"/>
                    </a:lnTo>
                    <a:lnTo>
                      <a:pt x="1131" y="720"/>
                    </a:lnTo>
                    <a:lnTo>
                      <a:pt x="1156" y="737"/>
                    </a:lnTo>
                    <a:lnTo>
                      <a:pt x="1177" y="760"/>
                    </a:lnTo>
                    <a:lnTo>
                      <a:pt x="1194" y="784"/>
                    </a:lnTo>
                    <a:lnTo>
                      <a:pt x="1207" y="813"/>
                    </a:lnTo>
                    <a:lnTo>
                      <a:pt x="1214" y="843"/>
                    </a:lnTo>
                    <a:lnTo>
                      <a:pt x="1218" y="874"/>
                    </a:lnTo>
                    <a:lnTo>
                      <a:pt x="1218" y="1358"/>
                    </a:lnTo>
                    <a:lnTo>
                      <a:pt x="1214" y="1391"/>
                    </a:lnTo>
                    <a:lnTo>
                      <a:pt x="1205" y="1421"/>
                    </a:lnTo>
                    <a:lnTo>
                      <a:pt x="1192" y="1450"/>
                    </a:lnTo>
                    <a:lnTo>
                      <a:pt x="1174" y="1476"/>
                    </a:lnTo>
                    <a:lnTo>
                      <a:pt x="1152" y="1498"/>
                    </a:lnTo>
                    <a:lnTo>
                      <a:pt x="1127" y="1517"/>
                    </a:lnTo>
                    <a:lnTo>
                      <a:pt x="1098" y="1530"/>
                    </a:lnTo>
                    <a:lnTo>
                      <a:pt x="1067" y="1539"/>
                    </a:lnTo>
                    <a:lnTo>
                      <a:pt x="1034" y="1541"/>
                    </a:lnTo>
                    <a:lnTo>
                      <a:pt x="183" y="1541"/>
                    </a:lnTo>
                    <a:lnTo>
                      <a:pt x="150" y="1539"/>
                    </a:lnTo>
                    <a:lnTo>
                      <a:pt x="119" y="1530"/>
                    </a:lnTo>
                    <a:lnTo>
                      <a:pt x="91" y="1517"/>
                    </a:lnTo>
                    <a:lnTo>
                      <a:pt x="65" y="1498"/>
                    </a:lnTo>
                    <a:lnTo>
                      <a:pt x="43" y="1476"/>
                    </a:lnTo>
                    <a:lnTo>
                      <a:pt x="24" y="1450"/>
                    </a:lnTo>
                    <a:lnTo>
                      <a:pt x="11" y="1421"/>
                    </a:lnTo>
                    <a:lnTo>
                      <a:pt x="2" y="1391"/>
                    </a:lnTo>
                    <a:lnTo>
                      <a:pt x="0" y="1358"/>
                    </a:lnTo>
                    <a:lnTo>
                      <a:pt x="0" y="874"/>
                    </a:lnTo>
                    <a:lnTo>
                      <a:pt x="2" y="842"/>
                    </a:lnTo>
                    <a:lnTo>
                      <a:pt x="11" y="812"/>
                    </a:lnTo>
                    <a:lnTo>
                      <a:pt x="24" y="784"/>
                    </a:lnTo>
                    <a:lnTo>
                      <a:pt x="41" y="759"/>
                    </a:lnTo>
                    <a:lnTo>
                      <a:pt x="63" y="736"/>
                    </a:lnTo>
                    <a:lnTo>
                      <a:pt x="88" y="719"/>
                    </a:lnTo>
                    <a:lnTo>
                      <a:pt x="115" y="704"/>
                    </a:lnTo>
                    <a:lnTo>
                      <a:pt x="145" y="695"/>
                    </a:lnTo>
                    <a:lnTo>
                      <a:pt x="143" y="671"/>
                    </a:lnTo>
                    <a:lnTo>
                      <a:pt x="142" y="648"/>
                    </a:lnTo>
                    <a:lnTo>
                      <a:pt x="142" y="394"/>
                    </a:lnTo>
                    <a:lnTo>
                      <a:pt x="145" y="345"/>
                    </a:lnTo>
                    <a:lnTo>
                      <a:pt x="154" y="297"/>
                    </a:lnTo>
                    <a:lnTo>
                      <a:pt x="168" y="252"/>
                    </a:lnTo>
                    <a:lnTo>
                      <a:pt x="188" y="209"/>
                    </a:lnTo>
                    <a:lnTo>
                      <a:pt x="213" y="169"/>
                    </a:lnTo>
                    <a:lnTo>
                      <a:pt x="242" y="132"/>
                    </a:lnTo>
                    <a:lnTo>
                      <a:pt x="275" y="100"/>
                    </a:lnTo>
                    <a:lnTo>
                      <a:pt x="312" y="70"/>
                    </a:lnTo>
                    <a:lnTo>
                      <a:pt x="351" y="46"/>
                    </a:lnTo>
                    <a:lnTo>
                      <a:pt x="394" y="27"/>
                    </a:lnTo>
                    <a:lnTo>
                      <a:pt x="439" y="13"/>
                    </a:lnTo>
                    <a:lnTo>
                      <a:pt x="487" y="4"/>
                    </a:lnTo>
                    <a:lnTo>
                      <a:pt x="537" y="0"/>
                    </a:lnTo>
                    <a:close/>
                  </a:path>
                </a:pathLst>
              </a:custGeom>
              <a:grpFill/>
              <a:ln w="0">
                <a:noFill/>
                <a:prstDash val="solid"/>
                <a:round/>
              </a:ln>
            </p:spPr>
            <p:txBody>
              <a:bodyPr vert="horz" wrap="square" lIns="90840" tIns="45421" rIns="90840" bIns="45421"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sp>
          <p:nvSpPr>
            <p:cNvPr id="41" name="Inhaltsplatzhalter 4"/>
            <p:cNvSpPr txBox="1"/>
            <p:nvPr/>
          </p:nvSpPr>
          <p:spPr>
            <a:xfrm>
              <a:off x="6698171" y="4006712"/>
              <a:ext cx="2178386" cy="52752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190"/>
                </a:spcAft>
                <a:buNone/>
              </a:pPr>
              <a:r>
                <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2021</a:t>
              </a:r>
              <a:endPar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42" name="Inhaltsplatzhalter 4"/>
            <p:cNvSpPr txBox="1"/>
            <p:nvPr/>
          </p:nvSpPr>
          <p:spPr>
            <a:xfrm>
              <a:off x="3817036" y="4006712"/>
              <a:ext cx="2178386" cy="52752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190"/>
                </a:spcAft>
                <a:buNone/>
              </a:pPr>
              <a:r>
                <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2011</a:t>
              </a:r>
              <a:endPar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43" name="Inhaltsplatzhalter 4"/>
            <p:cNvSpPr txBox="1"/>
            <p:nvPr/>
          </p:nvSpPr>
          <p:spPr>
            <a:xfrm>
              <a:off x="935901" y="4006712"/>
              <a:ext cx="2178386" cy="52752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190"/>
                </a:spcAft>
                <a:buNone/>
              </a:pPr>
              <a:r>
                <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1993</a:t>
              </a:r>
              <a:endParaRPr lang="en-US" sz="3185" b="1"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44" name="Inhaltsplatzhalter 4"/>
            <p:cNvSpPr txBox="1"/>
            <p:nvPr/>
          </p:nvSpPr>
          <p:spPr>
            <a:xfrm>
              <a:off x="9579305" y="4006712"/>
              <a:ext cx="2178386" cy="52752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190"/>
                </a:spcAft>
                <a:buNone/>
              </a:pPr>
              <a:r>
                <a:rPr lang="en-US" altLang="zh-CN" sz="3185"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FUTURE</a:t>
              </a:r>
              <a:endParaRPr lang="en-US" altLang="zh-CN" sz="3185" dirty="0">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
          <p:nvSpPr>
            <p:cNvPr id="45" name="Inhaltsplatzhalter 4"/>
            <p:cNvSpPr txBox="1"/>
            <p:nvPr/>
          </p:nvSpPr>
          <p:spPr>
            <a:xfrm>
              <a:off x="3994934" y="4972098"/>
              <a:ext cx="2086517" cy="307777"/>
            </a:xfrm>
            <a:prstGeom prst="rect">
              <a:avLst/>
            </a:prstGeom>
          </p:spPr>
          <p:txBody>
            <a:bodyPr wrap="square" lIns="0" tIns="0" rIns="0" bIns="0">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0590">
                <a:lnSpc>
                  <a:spcPct val="100000"/>
                </a:lnSpc>
                <a:spcAft>
                  <a:spcPts val="0"/>
                </a:spcAft>
                <a:buNone/>
                <a:defRPr/>
              </a:pPr>
              <a:r>
                <a:rPr lang="zh-CN" altLang="en-US" sz="1990" b="1" dirty="0">
                  <a:latin typeface="Source Han Sans CN Heavy" panose="020B0200000000000000" charset="-122"/>
                  <a:ea typeface="Source Han Sans CN Heavy" panose="020B0200000000000000" charset="-122"/>
                </a:rPr>
                <a:t>创业板上市</a:t>
              </a:r>
              <a:endParaRPr lang="zh-CN" altLang="en-US" sz="1990" b="1" dirty="0">
                <a:latin typeface="Source Han Sans CN Heavy" panose="020B0200000000000000" charset="-122"/>
                <a:ea typeface="Source Han Sans CN Heavy" panose="020B0200000000000000" charset="-122"/>
              </a:endParaRPr>
            </a:p>
          </p:txBody>
        </p:sp>
        <p:sp>
          <p:nvSpPr>
            <p:cNvPr id="46" name="Inhaltsplatzhalter 4"/>
            <p:cNvSpPr txBox="1"/>
            <p:nvPr/>
          </p:nvSpPr>
          <p:spPr>
            <a:xfrm>
              <a:off x="7012065" y="4972098"/>
              <a:ext cx="2086517" cy="276999"/>
            </a:xfrm>
            <a:prstGeom prst="rect">
              <a:avLst/>
            </a:prstGeom>
          </p:spPr>
          <p:txBody>
            <a:bodyPr wrap="square" lIns="0" tIns="0" rIns="0" bIns="0">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None/>
              </a:pPr>
              <a:r>
                <a:rPr lang="zh-CN" altLang="en-US" sz="1990" b="1" dirty="0">
                  <a:latin typeface="Source Han Sans CN Heavy" panose="020B0200000000000000" charset="-122"/>
                  <a:ea typeface="Source Han Sans CN Heavy" panose="020B0200000000000000" charset="-122"/>
                </a:rPr>
                <a:t>成立东富龙集团</a:t>
              </a:r>
              <a:endParaRPr lang="zh-CN" altLang="en-US" sz="1990" b="1" dirty="0">
                <a:latin typeface="Source Han Sans CN Heavy" panose="020B0200000000000000" charset="-122"/>
                <a:ea typeface="Source Han Sans CN Heavy" panose="020B0200000000000000" charset="-122"/>
              </a:endParaRPr>
            </a:p>
          </p:txBody>
        </p:sp>
        <p:sp>
          <p:nvSpPr>
            <p:cNvPr id="47" name="Inhaltsplatzhalter 4"/>
            <p:cNvSpPr txBox="1"/>
            <p:nvPr/>
          </p:nvSpPr>
          <p:spPr>
            <a:xfrm>
              <a:off x="9850823" y="4972098"/>
              <a:ext cx="2086517" cy="276999"/>
            </a:xfrm>
            <a:prstGeom prst="rect">
              <a:avLst/>
            </a:prstGeom>
          </p:spPr>
          <p:txBody>
            <a:bodyPr wrap="square" lIns="0" tIns="0" rIns="0" bIns="0">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None/>
              </a:pPr>
              <a:r>
                <a:rPr lang="zh-CN" altLang="en-US" sz="1990" b="1" dirty="0">
                  <a:latin typeface="Source Han Sans CN Heavy" panose="020B0200000000000000" charset="-122"/>
                  <a:ea typeface="Source Han Sans CN Heavy" panose="020B0200000000000000" charset="-122"/>
                </a:rPr>
                <a:t>全球的东富龙</a:t>
              </a:r>
              <a:endParaRPr lang="zh-CN" altLang="en-US" sz="1990" b="1" dirty="0">
                <a:latin typeface="Source Han Sans CN Heavy" panose="020B0200000000000000" charset="-122"/>
                <a:ea typeface="Source Han Sans CN Heavy" panose="020B0200000000000000" charset="-122"/>
              </a:endParaRPr>
            </a:p>
          </p:txBody>
        </p:sp>
        <p:grpSp>
          <p:nvGrpSpPr>
            <p:cNvPr id="48" name="Group 58"/>
            <p:cNvGrpSpPr/>
            <p:nvPr/>
          </p:nvGrpSpPr>
          <p:grpSpPr>
            <a:xfrm>
              <a:off x="10274112" y="2111217"/>
              <a:ext cx="313014" cy="460409"/>
              <a:chOff x="9209088" y="5059363"/>
              <a:chExt cx="300038" cy="441324"/>
            </a:xfrm>
            <a:solidFill>
              <a:schemeClr val="bg1"/>
            </a:solidFill>
          </p:grpSpPr>
          <p:sp>
            <p:nvSpPr>
              <p:cNvPr id="49" name="Freeform 412"/>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0" name="Freeform 413"/>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1" name="Freeform 414"/>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2" name="Freeform 415"/>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3" name="Freeform 416"/>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sp>
            <p:nvSpPr>
              <p:cNvPr id="54" name="Freeform 417"/>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ln>
            </p:spPr>
            <p:txBody>
              <a:bodyPr vert="horz" wrap="square" lIns="91072" tIns="45536" rIns="91072" bIns="45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5">
                  <a:latin typeface="Source Han Sans CN Heavy" panose="020B0200000000000000" charset="-122"/>
                  <a:ea typeface="Source Han Sans CN Heavy" panose="020B0200000000000000" charset="-122"/>
                </a:endParaRPr>
              </a:p>
            </p:txBody>
          </p:sp>
        </p:grpSp>
      </p:grpSp>
      <p:sp>
        <p:nvSpPr>
          <p:cNvPr id="16" name="文本框 69"/>
          <p:cNvSpPr txBox="1"/>
          <p:nvPr/>
        </p:nvSpPr>
        <p:spPr>
          <a:xfrm>
            <a:off x="1898453" y="3557122"/>
            <a:ext cx="2823977" cy="3685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795" dirty="0">
                <a:solidFill>
                  <a:schemeClr val="bg1">
                    <a:lumMod val="65000"/>
                  </a:schemeClr>
                </a:solidFill>
                <a:latin typeface="Source Han Sans CN Heavy" panose="020B0200000000000000" charset="-122"/>
                <a:ea typeface="Source Han Sans CN Heavy" panose="020B0200000000000000" charset="-122"/>
              </a:rPr>
              <a:t>公司成立</a:t>
            </a:r>
            <a:endParaRPr lang="zh-CN" altLang="en-US" sz="1795" dirty="0">
              <a:solidFill>
                <a:schemeClr val="bg1">
                  <a:lumMod val="65000"/>
                </a:schemeClr>
              </a:solidFill>
              <a:latin typeface="Source Han Sans CN Heavy" panose="020B0200000000000000" charset="-122"/>
              <a:ea typeface="Source Han Sans CN Heavy" panose="020B0200000000000000" charset="-122"/>
            </a:endParaRPr>
          </a:p>
        </p:txBody>
      </p:sp>
      <p:sp>
        <p:nvSpPr>
          <p:cNvPr id="17" name="文本框 70"/>
          <p:cNvSpPr txBox="1"/>
          <p:nvPr/>
        </p:nvSpPr>
        <p:spPr>
          <a:xfrm>
            <a:off x="4775331" y="3602470"/>
            <a:ext cx="2823977" cy="3685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795" dirty="0">
                <a:solidFill>
                  <a:schemeClr val="bg1">
                    <a:lumMod val="65000"/>
                  </a:schemeClr>
                </a:solidFill>
                <a:latin typeface="Source Han Sans CN Heavy" panose="020B0200000000000000" charset="-122"/>
                <a:ea typeface="Source Han Sans CN Heavy" panose="020B0200000000000000" charset="-122"/>
              </a:rPr>
              <a:t>创业板上市</a:t>
            </a:r>
            <a:endParaRPr lang="zh-CN" altLang="en-US" sz="1795" dirty="0">
              <a:solidFill>
                <a:schemeClr val="bg1">
                  <a:lumMod val="65000"/>
                </a:schemeClr>
              </a:solidFill>
              <a:latin typeface="Source Han Sans CN Heavy" panose="020B0200000000000000" charset="-122"/>
              <a:ea typeface="Source Han Sans CN Heavy" panose="020B0200000000000000" charset="-122"/>
            </a:endParaRPr>
          </a:p>
        </p:txBody>
      </p:sp>
      <p:sp>
        <p:nvSpPr>
          <p:cNvPr id="18" name="文本框 71"/>
          <p:cNvSpPr txBox="1"/>
          <p:nvPr/>
        </p:nvSpPr>
        <p:spPr>
          <a:xfrm>
            <a:off x="7594484" y="3602470"/>
            <a:ext cx="2823977" cy="3685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795" dirty="0">
                <a:solidFill>
                  <a:schemeClr val="bg1">
                    <a:lumMod val="65000"/>
                  </a:schemeClr>
                </a:solidFill>
                <a:latin typeface="Source Han Sans CN Heavy" panose="020B0200000000000000" charset="-122"/>
                <a:ea typeface="Source Han Sans CN Heavy" panose="020B0200000000000000" charset="-122"/>
              </a:rPr>
              <a:t>集团更名</a:t>
            </a:r>
            <a:endParaRPr lang="zh-CN" altLang="en-US" sz="1795" dirty="0">
              <a:solidFill>
                <a:schemeClr val="bg1">
                  <a:lumMod val="65000"/>
                </a:schemeClr>
              </a:solidFill>
              <a:latin typeface="Source Han Sans CN Heavy" panose="020B0200000000000000" charset="-122"/>
              <a:ea typeface="Source Han Sans CN Heavy" panose="020B0200000000000000" charset="-122"/>
            </a:endParaRPr>
          </a:p>
        </p:txBody>
      </p:sp>
      <p:sp>
        <p:nvSpPr>
          <p:cNvPr id="19" name="文本框 72"/>
          <p:cNvSpPr txBox="1"/>
          <p:nvPr/>
        </p:nvSpPr>
        <p:spPr>
          <a:xfrm>
            <a:off x="10541613" y="3602470"/>
            <a:ext cx="2823977" cy="3685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795" dirty="0">
                <a:solidFill>
                  <a:schemeClr val="bg1">
                    <a:lumMod val="65000"/>
                  </a:schemeClr>
                </a:solidFill>
                <a:latin typeface="Source Han Sans CN Heavy" panose="020B0200000000000000" charset="-122"/>
                <a:ea typeface="Source Han Sans CN Heavy" panose="020B0200000000000000" charset="-122"/>
              </a:rPr>
              <a:t>智慧药厂的交付者</a:t>
            </a:r>
            <a:endParaRPr lang="zh-CN" altLang="en-US" sz="1795" dirty="0">
              <a:solidFill>
                <a:schemeClr val="bg1">
                  <a:lumMod val="65000"/>
                </a:schemeClr>
              </a:solidFill>
              <a:latin typeface="Source Han Sans CN Heavy" panose="020B0200000000000000" charset="-122"/>
              <a:ea typeface="Source Han Sans CN Heavy" panose="020B0200000000000000" charset="-122"/>
            </a:endParaRPr>
          </a:p>
        </p:txBody>
      </p:sp>
      <p:sp>
        <p:nvSpPr>
          <p:cNvPr id="20" name="矩形 19"/>
          <p:cNvSpPr/>
          <p:nvPr/>
        </p:nvSpPr>
        <p:spPr>
          <a:xfrm>
            <a:off x="2183521" y="4069983"/>
            <a:ext cx="2638065" cy="1079646"/>
          </a:xfrm>
          <a:prstGeom prst="rect">
            <a:avLst/>
          </a:prstGeom>
        </p:spPr>
        <p:txBody>
          <a:bodyPr wrap="square" lIns="67993" tIns="34000" rIns="67993" bIns="34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总部位于上海</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在上海金山、奉贤、金山、江苏东台均有制造工厂</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a:p>
            <a:pPr marL="284480" indent="-284480" defTabSz="679450">
              <a:lnSpc>
                <a:spcPct val="130000"/>
              </a:lnSpc>
              <a:buFont typeface="Wingdings" panose="05000000000000000000" pitchFamily="2" charset="2"/>
              <a:buChar char="Ø"/>
              <a:defRPr/>
            </a:pPr>
            <a:r>
              <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10+</a:t>
            </a: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万平方米产业园区</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1" name="矩形 20"/>
          <p:cNvSpPr/>
          <p:nvPr/>
        </p:nvSpPr>
        <p:spPr>
          <a:xfrm>
            <a:off x="7752260" y="4052594"/>
            <a:ext cx="3262092" cy="823999"/>
          </a:xfrm>
          <a:prstGeom prst="rect">
            <a:avLst/>
          </a:prstGeom>
        </p:spPr>
        <p:txBody>
          <a:bodyPr wrap="square" lIns="67993" tIns="34000" rIns="67993" bIns="34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从上海东富龙科技股份有限公司</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a:p>
            <a:pPr defTabSz="679450">
              <a:lnSpc>
                <a:spcPct val="130000"/>
              </a:lnSpc>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        更名为东富龙科技集团股份有限公司</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加快集团国际化进程！</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2" name="矩形 21"/>
          <p:cNvSpPr/>
          <p:nvPr/>
        </p:nvSpPr>
        <p:spPr>
          <a:xfrm>
            <a:off x="10792796" y="4069983"/>
            <a:ext cx="2638065" cy="1079646"/>
          </a:xfrm>
          <a:prstGeom prst="rect">
            <a:avLst/>
          </a:prstGeom>
        </p:spPr>
        <p:txBody>
          <a:bodyPr wrap="square" lIns="67993" tIns="34000" rIns="67993" bIns="34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rPr>
              <a:t>我们希望汇聚全球技术，服务于生物医药，做中国制药装备行业引领者，最终实现智慧药厂交付者的愿景！</a:t>
            </a:r>
            <a:endPar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endParaRPr>
          </a:p>
        </p:txBody>
      </p:sp>
      <p:sp>
        <p:nvSpPr>
          <p:cNvPr id="23" name="矩形 22"/>
          <p:cNvSpPr/>
          <p:nvPr/>
        </p:nvSpPr>
        <p:spPr>
          <a:xfrm>
            <a:off x="5148096" y="4052594"/>
            <a:ext cx="2638065" cy="820601"/>
          </a:xfrm>
          <a:prstGeom prst="rect">
            <a:avLst/>
          </a:prstGeom>
        </p:spPr>
        <p:txBody>
          <a:bodyPr wrap="square" lIns="67993" tIns="34000" rIns="67993" bIns="34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4480" indent="-284480" defTabSz="679450">
              <a:lnSpc>
                <a:spcPct val="130000"/>
              </a:lnSpc>
              <a:buFont typeface="Wingdings" panose="05000000000000000000" pitchFamily="2" charset="2"/>
              <a:buChar char="Ø"/>
              <a:defRPr/>
            </a:pPr>
            <a:r>
              <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2011</a:t>
            </a: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年在深圳创业板上市（股票代码：</a:t>
            </a:r>
            <a:r>
              <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SZ</a:t>
            </a: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a:t>
            </a:r>
            <a:r>
              <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300171</a:t>
            </a: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a:p>
            <a:pPr marL="284480" indent="-284480" defTabSz="679450">
              <a:lnSpc>
                <a:spcPct val="130000"/>
              </a:lnSpc>
              <a:buFont typeface="Wingdings" panose="05000000000000000000" pitchFamily="2" charset="2"/>
              <a:buChar char="Ø"/>
              <a:defRPr/>
            </a:pPr>
            <a:r>
              <a:rPr lang="zh-CN" altLang="en-US"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rPr>
              <a:t>开启公司发展新篇章</a:t>
            </a:r>
            <a:endParaRPr lang="en-US" altLang="zh-CN" sz="1295" b="1" dirty="0">
              <a:solidFill>
                <a:schemeClr val="tx1">
                  <a:lumMod val="75000"/>
                  <a:lumOff val="25000"/>
                </a:schemeClr>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4" name="文本框 78"/>
          <p:cNvSpPr txBox="1"/>
          <p:nvPr/>
        </p:nvSpPr>
        <p:spPr>
          <a:xfrm>
            <a:off x="281764" y="462253"/>
            <a:ext cx="3701103"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公司介绍</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grpSp>
        <p:nvGrpSpPr>
          <p:cNvPr id="2" name="组合 1"/>
          <p:cNvGrpSpPr>
            <a:grpSpLocks noChangeAspect="1"/>
          </p:cNvGrpSpPr>
          <p:nvPr/>
        </p:nvGrpSpPr>
        <p:grpSpPr>
          <a:xfrm>
            <a:off x="6733003" y="895965"/>
            <a:ext cx="7171054" cy="4150774"/>
            <a:chOff x="384810" y="459105"/>
            <a:chExt cx="11040745" cy="6390640"/>
          </a:xfrm>
        </p:grpSpPr>
        <p:pic>
          <p:nvPicPr>
            <p:cNvPr id="5" name="图片 4" descr="世界"/>
            <p:cNvPicPr>
              <a:picLocks noChangeAspect="1"/>
            </p:cNvPicPr>
            <p:nvPr/>
          </p:nvPicPr>
          <p:blipFill>
            <a:blip r:embed="rId3"/>
            <a:stretch>
              <a:fillRect/>
            </a:stretch>
          </p:blipFill>
          <p:spPr>
            <a:xfrm>
              <a:off x="384810" y="459105"/>
              <a:ext cx="11040745" cy="6390640"/>
            </a:xfrm>
            <a:prstGeom prst="rect">
              <a:avLst/>
            </a:prstGeom>
          </p:spPr>
        </p:pic>
        <p:grpSp>
          <p:nvGrpSpPr>
            <p:cNvPr id="6" name="组合 5"/>
            <p:cNvGrpSpPr/>
            <p:nvPr/>
          </p:nvGrpSpPr>
          <p:grpSpPr>
            <a:xfrm>
              <a:off x="9019080" y="1642176"/>
              <a:ext cx="269169" cy="645856"/>
              <a:chOff x="8463806" y="1433640"/>
              <a:chExt cx="324902" cy="779584"/>
            </a:xfrm>
          </p:grpSpPr>
          <p:sp>
            <p:nvSpPr>
              <p:cNvPr id="246" name="文本框 1"/>
              <p:cNvSpPr txBox="1"/>
              <p:nvPr/>
            </p:nvSpPr>
            <p:spPr>
              <a:xfrm>
                <a:off x="8463806" y="1790747"/>
                <a:ext cx="324902" cy="4224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俄罗斯</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247" name="Group 1616"/>
              <p:cNvGrpSpPr/>
              <p:nvPr/>
            </p:nvGrpSpPr>
            <p:grpSpPr>
              <a:xfrm>
                <a:off x="8476752" y="1433640"/>
                <a:ext cx="311891" cy="401092"/>
                <a:chOff x="0" y="0"/>
                <a:chExt cx="2069734" cy="2661686"/>
              </a:xfrm>
            </p:grpSpPr>
            <p:sp>
              <p:nvSpPr>
                <p:cNvPr id="248"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9"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0"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1"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2"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3"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4"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55"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7" name="组合 6"/>
            <p:cNvGrpSpPr/>
            <p:nvPr/>
          </p:nvGrpSpPr>
          <p:grpSpPr>
            <a:xfrm>
              <a:off x="9604272" y="2376403"/>
              <a:ext cx="708228" cy="362581"/>
              <a:chOff x="8476752" y="1433640"/>
              <a:chExt cx="854871" cy="437656"/>
            </a:xfrm>
          </p:grpSpPr>
          <p:sp>
            <p:nvSpPr>
              <p:cNvPr id="236" name="文本框 251"/>
              <p:cNvSpPr txBox="1"/>
              <p:nvPr/>
            </p:nvSpPr>
            <p:spPr>
              <a:xfrm>
                <a:off x="8571642" y="1447642"/>
                <a:ext cx="759981"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韩国</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237" name="Group 1616"/>
              <p:cNvGrpSpPr/>
              <p:nvPr/>
            </p:nvGrpSpPr>
            <p:grpSpPr>
              <a:xfrm>
                <a:off x="8476752" y="1433640"/>
                <a:ext cx="311891" cy="401092"/>
                <a:chOff x="0" y="0"/>
                <a:chExt cx="2069734" cy="2661686"/>
              </a:xfrm>
            </p:grpSpPr>
            <p:sp>
              <p:nvSpPr>
                <p:cNvPr id="238"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39"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0"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1"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2"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3"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4"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45"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9" name="组合 8"/>
            <p:cNvGrpSpPr/>
            <p:nvPr/>
          </p:nvGrpSpPr>
          <p:grpSpPr>
            <a:xfrm>
              <a:off x="9424277" y="2644964"/>
              <a:ext cx="682823" cy="425446"/>
              <a:chOff x="8476752" y="1433640"/>
              <a:chExt cx="824206" cy="513538"/>
            </a:xfrm>
          </p:grpSpPr>
          <p:sp>
            <p:nvSpPr>
              <p:cNvPr id="229" name="文本框 264"/>
              <p:cNvSpPr txBox="1"/>
              <p:nvPr/>
            </p:nvSpPr>
            <p:spPr>
              <a:xfrm>
                <a:off x="8540978" y="1523524"/>
                <a:ext cx="759980"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日本</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230" name="Group 1616"/>
              <p:cNvGrpSpPr/>
              <p:nvPr/>
            </p:nvGrpSpPr>
            <p:grpSpPr>
              <a:xfrm>
                <a:off x="8476752" y="1433640"/>
                <a:ext cx="311891" cy="401092"/>
                <a:chOff x="0" y="0"/>
                <a:chExt cx="2069734" cy="2661686"/>
              </a:xfrm>
            </p:grpSpPr>
            <p:sp>
              <p:nvSpPr>
                <p:cNvPr id="23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3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33"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3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3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0" name="组合 9"/>
            <p:cNvGrpSpPr/>
            <p:nvPr/>
          </p:nvGrpSpPr>
          <p:grpSpPr>
            <a:xfrm>
              <a:off x="8793248" y="2675919"/>
              <a:ext cx="1269006" cy="890525"/>
              <a:chOff x="8398112" y="1433640"/>
              <a:chExt cx="1059117" cy="743239"/>
            </a:xfrm>
          </p:grpSpPr>
          <p:sp>
            <p:nvSpPr>
              <p:cNvPr id="217" name="文本框 277"/>
              <p:cNvSpPr txBox="1"/>
              <p:nvPr/>
            </p:nvSpPr>
            <p:spPr>
              <a:xfrm>
                <a:off x="8398112" y="1842334"/>
                <a:ext cx="1059117" cy="33454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095"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中国</a:t>
                </a:r>
                <a:r>
                  <a:rPr lang="en-US" altLang="zh-CN" sz="1095"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a:t>
                </a:r>
                <a:r>
                  <a:rPr lang="zh-CN" altLang="en-US" sz="1095"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rPr>
                  <a:t>上海</a:t>
                </a:r>
                <a:endParaRPr lang="zh-CN" altLang="en-US" sz="1095" b="1" dirty="0">
                  <a:solidFill>
                    <a:srgbClr val="C00000"/>
                  </a:solidFill>
                  <a:latin typeface="Source Han Sans CN Heavy" panose="020B0200000000000000" charset="-122"/>
                  <a:ea typeface="Source Han Sans CN Heavy" panose="020B0200000000000000" charset="-122"/>
                  <a:cs typeface="Source Han Sans CN Heavy" panose="020B0200000000000000" charset="-122"/>
                </a:endParaRPr>
              </a:p>
            </p:txBody>
          </p:sp>
          <p:grpSp>
            <p:nvGrpSpPr>
              <p:cNvPr id="218" name="组合 217"/>
              <p:cNvGrpSpPr/>
              <p:nvPr/>
            </p:nvGrpSpPr>
            <p:grpSpPr>
              <a:xfrm>
                <a:off x="8476752" y="1433640"/>
                <a:ext cx="713188" cy="464686"/>
                <a:chOff x="8476752" y="1433640"/>
                <a:chExt cx="713188" cy="464686"/>
              </a:xfrm>
            </p:grpSpPr>
            <p:grpSp>
              <p:nvGrpSpPr>
                <p:cNvPr id="219" name="Group 1616"/>
                <p:cNvGrpSpPr/>
                <p:nvPr/>
              </p:nvGrpSpPr>
              <p:grpSpPr>
                <a:xfrm>
                  <a:off x="8476752" y="1433640"/>
                  <a:ext cx="311891" cy="401092"/>
                  <a:chOff x="0" y="0"/>
                  <a:chExt cx="2069734" cy="2661686"/>
                </a:xfrm>
              </p:grpSpPr>
              <p:sp>
                <p:nvSpPr>
                  <p:cNvPr id="22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3"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2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pic>
              <p:nvPicPr>
                <p:cNvPr id="220" name="图片 2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0141" y="1757557"/>
                  <a:ext cx="459799" cy="140769"/>
                </a:xfrm>
                <a:prstGeom prst="rect">
                  <a:avLst/>
                </a:prstGeom>
              </p:spPr>
            </p:pic>
          </p:grpSp>
        </p:grpSp>
        <p:grpSp>
          <p:nvGrpSpPr>
            <p:cNvPr id="11" name="组合 10"/>
            <p:cNvGrpSpPr/>
            <p:nvPr/>
          </p:nvGrpSpPr>
          <p:grpSpPr>
            <a:xfrm>
              <a:off x="7638573" y="1941031"/>
              <a:ext cx="1325710" cy="630093"/>
              <a:chOff x="7856191" y="1433639"/>
              <a:chExt cx="1600207" cy="760557"/>
            </a:xfrm>
          </p:grpSpPr>
          <p:sp>
            <p:nvSpPr>
              <p:cNvPr id="207" name="文本框 290"/>
              <p:cNvSpPr txBox="1"/>
              <p:nvPr/>
            </p:nvSpPr>
            <p:spPr>
              <a:xfrm>
                <a:off x="7856191" y="1770543"/>
                <a:ext cx="1600207"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乌兹别克斯坦</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208" name="Group 1616"/>
              <p:cNvGrpSpPr/>
              <p:nvPr/>
            </p:nvGrpSpPr>
            <p:grpSpPr>
              <a:xfrm>
                <a:off x="8476751" y="1433639"/>
                <a:ext cx="311891" cy="401093"/>
                <a:chOff x="0" y="-8"/>
                <a:chExt cx="2069734" cy="2661694"/>
              </a:xfrm>
            </p:grpSpPr>
            <p:sp>
              <p:nvSpPr>
                <p:cNvPr id="209"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0"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1" name="Shape 1610"/>
                <p:cNvSpPr/>
                <p:nvPr/>
              </p:nvSpPr>
              <p:spPr>
                <a:xfrm>
                  <a:off x="8" y="-8"/>
                  <a:ext cx="1767155"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2"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3"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4"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5"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16"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2" name="组合 11"/>
            <p:cNvGrpSpPr/>
            <p:nvPr/>
          </p:nvGrpSpPr>
          <p:grpSpPr>
            <a:xfrm>
              <a:off x="8142516" y="3393581"/>
              <a:ext cx="590508" cy="589886"/>
              <a:chOff x="8225883" y="1433640"/>
              <a:chExt cx="800755" cy="799912"/>
            </a:xfrm>
          </p:grpSpPr>
          <p:sp>
            <p:nvSpPr>
              <p:cNvPr id="200" name="文本框 303"/>
              <p:cNvSpPr txBox="1"/>
              <p:nvPr/>
            </p:nvSpPr>
            <p:spPr>
              <a:xfrm>
                <a:off x="8225883" y="1790750"/>
                <a:ext cx="800755" cy="4428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rPr>
                  <a:t>泰国</a:t>
                </a:r>
                <a:endPar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201" name="Group 1616"/>
              <p:cNvGrpSpPr/>
              <p:nvPr/>
            </p:nvGrpSpPr>
            <p:grpSpPr>
              <a:xfrm>
                <a:off x="8476753" y="1433640"/>
                <a:ext cx="311891" cy="401092"/>
                <a:chOff x="0" y="0"/>
                <a:chExt cx="2069734" cy="2661686"/>
              </a:xfrm>
            </p:grpSpPr>
            <p:sp>
              <p:nvSpPr>
                <p:cNvPr id="202"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03"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04"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05"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06"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3" name="组合 12"/>
            <p:cNvGrpSpPr/>
            <p:nvPr/>
          </p:nvGrpSpPr>
          <p:grpSpPr>
            <a:xfrm>
              <a:off x="8490230" y="3338867"/>
              <a:ext cx="590508" cy="589886"/>
              <a:chOff x="8225885" y="1433640"/>
              <a:chExt cx="800754" cy="799912"/>
            </a:xfrm>
          </p:grpSpPr>
          <p:sp>
            <p:nvSpPr>
              <p:cNvPr id="190" name="文本框 316"/>
              <p:cNvSpPr txBox="1"/>
              <p:nvPr/>
            </p:nvSpPr>
            <p:spPr>
              <a:xfrm>
                <a:off x="8225885" y="1790750"/>
                <a:ext cx="800754" cy="4428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rPr>
                  <a:t>越南</a:t>
                </a:r>
                <a:endPar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91" name="Group 1616"/>
              <p:cNvGrpSpPr/>
              <p:nvPr/>
            </p:nvGrpSpPr>
            <p:grpSpPr>
              <a:xfrm>
                <a:off x="8476751" y="1433640"/>
                <a:ext cx="311891" cy="401092"/>
                <a:chOff x="0" y="0"/>
                <a:chExt cx="2069734" cy="2661686"/>
              </a:xfrm>
            </p:grpSpPr>
            <p:sp>
              <p:nvSpPr>
                <p:cNvPr id="192"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3"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4"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5"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6"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7"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8"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99"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4" name="组合 13"/>
            <p:cNvGrpSpPr/>
            <p:nvPr/>
          </p:nvGrpSpPr>
          <p:grpSpPr>
            <a:xfrm>
              <a:off x="9005184" y="3870772"/>
              <a:ext cx="747289" cy="362263"/>
              <a:chOff x="8476752" y="1433640"/>
              <a:chExt cx="1013359" cy="491241"/>
            </a:xfrm>
          </p:grpSpPr>
          <p:sp>
            <p:nvSpPr>
              <p:cNvPr id="183" name="文本框 329"/>
              <p:cNvSpPr txBox="1"/>
              <p:nvPr/>
            </p:nvSpPr>
            <p:spPr>
              <a:xfrm>
                <a:off x="8479885" y="1482082"/>
                <a:ext cx="1010226" cy="4427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rPr>
                  <a:t>新加坡</a:t>
                </a:r>
                <a:endPar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84" name="Group 1616"/>
              <p:cNvGrpSpPr/>
              <p:nvPr/>
            </p:nvGrpSpPr>
            <p:grpSpPr>
              <a:xfrm>
                <a:off x="8476752" y="1433640"/>
                <a:ext cx="311891" cy="401092"/>
                <a:chOff x="0" y="0"/>
                <a:chExt cx="2069734" cy="2661686"/>
              </a:xfrm>
            </p:grpSpPr>
            <p:sp>
              <p:nvSpPr>
                <p:cNvPr id="18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5" name="组合 14"/>
            <p:cNvGrpSpPr/>
            <p:nvPr/>
          </p:nvGrpSpPr>
          <p:grpSpPr>
            <a:xfrm>
              <a:off x="8767338" y="4196859"/>
              <a:ext cx="670055" cy="362263"/>
              <a:chOff x="8476752" y="1433640"/>
              <a:chExt cx="908624" cy="491241"/>
            </a:xfrm>
          </p:grpSpPr>
          <p:sp>
            <p:nvSpPr>
              <p:cNvPr id="173" name="文本框 342"/>
              <p:cNvSpPr txBox="1"/>
              <p:nvPr/>
            </p:nvSpPr>
            <p:spPr>
              <a:xfrm>
                <a:off x="8584621" y="1482082"/>
                <a:ext cx="800755" cy="4427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rPr>
                  <a:t>印尼</a:t>
                </a:r>
                <a:endPar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74" name="Group 1616"/>
              <p:cNvGrpSpPr/>
              <p:nvPr/>
            </p:nvGrpSpPr>
            <p:grpSpPr>
              <a:xfrm>
                <a:off x="8476752" y="1433640"/>
                <a:ext cx="311893" cy="401092"/>
                <a:chOff x="0" y="0"/>
                <a:chExt cx="2069734" cy="2661686"/>
              </a:xfrm>
            </p:grpSpPr>
            <p:sp>
              <p:nvSpPr>
                <p:cNvPr id="17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0"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1"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82"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6" name="组合 15"/>
            <p:cNvGrpSpPr/>
            <p:nvPr/>
          </p:nvGrpSpPr>
          <p:grpSpPr>
            <a:xfrm>
              <a:off x="7599110" y="3145665"/>
              <a:ext cx="629615" cy="646831"/>
              <a:chOff x="8246271" y="1433640"/>
              <a:chExt cx="759982" cy="780764"/>
            </a:xfrm>
          </p:grpSpPr>
          <p:sp>
            <p:nvSpPr>
              <p:cNvPr id="163" name="文本框 381"/>
              <p:cNvSpPr txBox="1"/>
              <p:nvPr/>
            </p:nvSpPr>
            <p:spPr>
              <a:xfrm>
                <a:off x="8246271" y="1790749"/>
                <a:ext cx="759982" cy="42365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印度</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64" name="Group 1616"/>
              <p:cNvGrpSpPr/>
              <p:nvPr/>
            </p:nvGrpSpPr>
            <p:grpSpPr>
              <a:xfrm>
                <a:off x="8476753" y="1433640"/>
                <a:ext cx="311891" cy="401092"/>
                <a:chOff x="0" y="0"/>
                <a:chExt cx="2069734" cy="2661686"/>
              </a:xfrm>
            </p:grpSpPr>
            <p:sp>
              <p:nvSpPr>
                <p:cNvPr id="16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0"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1"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72"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7" name="组合 16"/>
            <p:cNvGrpSpPr/>
            <p:nvPr/>
          </p:nvGrpSpPr>
          <p:grpSpPr>
            <a:xfrm>
              <a:off x="6684667" y="3261530"/>
              <a:ext cx="803638" cy="646831"/>
              <a:chOff x="8141240" y="1433640"/>
              <a:chExt cx="970037" cy="780764"/>
            </a:xfrm>
          </p:grpSpPr>
          <p:sp>
            <p:nvSpPr>
              <p:cNvPr id="153" name="文本框 394"/>
              <p:cNvSpPr txBox="1"/>
              <p:nvPr/>
            </p:nvSpPr>
            <p:spPr>
              <a:xfrm>
                <a:off x="8141240" y="1790749"/>
                <a:ext cx="970037" cy="42365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阿联酋</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54" name="Group 1616"/>
              <p:cNvGrpSpPr/>
              <p:nvPr/>
            </p:nvGrpSpPr>
            <p:grpSpPr>
              <a:xfrm>
                <a:off x="8476752" y="1433640"/>
                <a:ext cx="311891" cy="401092"/>
                <a:chOff x="0" y="0"/>
                <a:chExt cx="2069734" cy="2661686"/>
              </a:xfrm>
            </p:grpSpPr>
            <p:sp>
              <p:nvSpPr>
                <p:cNvPr id="15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0"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1"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62"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8" name="组合 17"/>
            <p:cNvGrpSpPr/>
            <p:nvPr/>
          </p:nvGrpSpPr>
          <p:grpSpPr>
            <a:xfrm>
              <a:off x="5317874" y="2049522"/>
              <a:ext cx="715819" cy="375710"/>
              <a:chOff x="8476752" y="1433640"/>
              <a:chExt cx="864036" cy="453504"/>
            </a:xfrm>
          </p:grpSpPr>
          <p:sp>
            <p:nvSpPr>
              <p:cNvPr id="146" name="文本框 407"/>
              <p:cNvSpPr txBox="1"/>
              <p:nvPr/>
            </p:nvSpPr>
            <p:spPr>
              <a:xfrm>
                <a:off x="8580806" y="1463490"/>
                <a:ext cx="759982"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英国</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47" name="Group 1616"/>
              <p:cNvGrpSpPr/>
              <p:nvPr/>
            </p:nvGrpSpPr>
            <p:grpSpPr>
              <a:xfrm>
                <a:off x="8476752" y="1433640"/>
                <a:ext cx="311891" cy="401092"/>
                <a:chOff x="0" y="0"/>
                <a:chExt cx="2069734" cy="2661686"/>
              </a:xfrm>
            </p:grpSpPr>
            <p:sp>
              <p:nvSpPr>
                <p:cNvPr id="148"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49"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0"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1"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52"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19" name="组合 18"/>
            <p:cNvGrpSpPr/>
            <p:nvPr/>
          </p:nvGrpSpPr>
          <p:grpSpPr>
            <a:xfrm>
              <a:off x="5548440" y="2267206"/>
              <a:ext cx="715821" cy="375712"/>
              <a:chOff x="8476752" y="1433640"/>
              <a:chExt cx="864038" cy="453506"/>
            </a:xfrm>
          </p:grpSpPr>
          <p:sp>
            <p:nvSpPr>
              <p:cNvPr id="139" name="文本框 420"/>
              <p:cNvSpPr txBox="1"/>
              <p:nvPr/>
            </p:nvSpPr>
            <p:spPr>
              <a:xfrm>
                <a:off x="8580808" y="1463492"/>
                <a:ext cx="759982"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法国</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40" name="Group 1616"/>
              <p:cNvGrpSpPr/>
              <p:nvPr/>
            </p:nvGrpSpPr>
            <p:grpSpPr>
              <a:xfrm>
                <a:off x="8476752" y="1433640"/>
                <a:ext cx="311893" cy="401092"/>
                <a:chOff x="0" y="0"/>
                <a:chExt cx="2069734" cy="2661686"/>
              </a:xfrm>
            </p:grpSpPr>
            <p:sp>
              <p:nvSpPr>
                <p:cNvPr id="14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4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43"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4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4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0" name="组合 19"/>
            <p:cNvGrpSpPr/>
            <p:nvPr/>
          </p:nvGrpSpPr>
          <p:grpSpPr>
            <a:xfrm>
              <a:off x="6321206" y="2150797"/>
              <a:ext cx="715819" cy="375712"/>
              <a:chOff x="8476752" y="1433640"/>
              <a:chExt cx="864038" cy="453506"/>
            </a:xfrm>
          </p:grpSpPr>
          <p:sp>
            <p:nvSpPr>
              <p:cNvPr id="132" name="文本框 433"/>
              <p:cNvSpPr txBox="1"/>
              <p:nvPr/>
            </p:nvSpPr>
            <p:spPr>
              <a:xfrm>
                <a:off x="8580806" y="1463492"/>
                <a:ext cx="759984"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瑞士</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33" name="Group 1616"/>
              <p:cNvGrpSpPr/>
              <p:nvPr/>
            </p:nvGrpSpPr>
            <p:grpSpPr>
              <a:xfrm>
                <a:off x="8476752" y="1433640"/>
                <a:ext cx="311891" cy="401092"/>
                <a:chOff x="0" y="0"/>
                <a:chExt cx="2069734" cy="2661686"/>
              </a:xfrm>
            </p:grpSpPr>
            <p:sp>
              <p:nvSpPr>
                <p:cNvPr id="134"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5"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6"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7"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8"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1" name="组合 20"/>
            <p:cNvGrpSpPr/>
            <p:nvPr/>
          </p:nvGrpSpPr>
          <p:grpSpPr>
            <a:xfrm>
              <a:off x="6962883" y="2003853"/>
              <a:ext cx="824958" cy="375646"/>
              <a:chOff x="8476752" y="1433640"/>
              <a:chExt cx="995775" cy="453425"/>
            </a:xfrm>
          </p:grpSpPr>
          <p:sp>
            <p:nvSpPr>
              <p:cNvPr id="125" name="文本框 446"/>
              <p:cNvSpPr txBox="1"/>
              <p:nvPr/>
            </p:nvSpPr>
            <p:spPr>
              <a:xfrm>
                <a:off x="8502485" y="1463412"/>
                <a:ext cx="970042"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匈牙利</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26" name="Group 1616"/>
              <p:cNvGrpSpPr/>
              <p:nvPr/>
            </p:nvGrpSpPr>
            <p:grpSpPr>
              <a:xfrm>
                <a:off x="8476752" y="1433640"/>
                <a:ext cx="311891" cy="401092"/>
                <a:chOff x="0" y="0"/>
                <a:chExt cx="2069734" cy="2661686"/>
              </a:xfrm>
            </p:grpSpPr>
            <p:sp>
              <p:nvSpPr>
                <p:cNvPr id="127"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8"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9"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dirty="0">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0"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31"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2" name="组合 21"/>
            <p:cNvGrpSpPr/>
            <p:nvPr/>
          </p:nvGrpSpPr>
          <p:grpSpPr>
            <a:xfrm>
              <a:off x="5667932" y="2520543"/>
              <a:ext cx="803638" cy="657549"/>
              <a:chOff x="8120162" y="1433640"/>
              <a:chExt cx="970041" cy="793704"/>
            </a:xfrm>
          </p:grpSpPr>
          <p:sp>
            <p:nvSpPr>
              <p:cNvPr id="118" name="文本框 459"/>
              <p:cNvSpPr txBox="1"/>
              <p:nvPr/>
            </p:nvSpPr>
            <p:spPr>
              <a:xfrm>
                <a:off x="8120162" y="1803687"/>
                <a:ext cx="970041" cy="42365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匈牙利</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19" name="Group 1616"/>
              <p:cNvGrpSpPr/>
              <p:nvPr/>
            </p:nvGrpSpPr>
            <p:grpSpPr>
              <a:xfrm>
                <a:off x="8476752" y="1433640"/>
                <a:ext cx="311891" cy="401092"/>
                <a:chOff x="0" y="0"/>
                <a:chExt cx="2069734" cy="2661686"/>
              </a:xfrm>
            </p:grpSpPr>
            <p:sp>
              <p:nvSpPr>
                <p:cNvPr id="120"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1"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2"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3"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24"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3" name="组合 22"/>
            <p:cNvGrpSpPr/>
            <p:nvPr/>
          </p:nvGrpSpPr>
          <p:grpSpPr>
            <a:xfrm>
              <a:off x="6221783" y="2627164"/>
              <a:ext cx="629615" cy="657549"/>
              <a:chOff x="8225194" y="1433640"/>
              <a:chExt cx="759984" cy="793704"/>
            </a:xfrm>
          </p:grpSpPr>
          <p:sp>
            <p:nvSpPr>
              <p:cNvPr id="111" name="文本框 472"/>
              <p:cNvSpPr txBox="1"/>
              <p:nvPr/>
            </p:nvSpPr>
            <p:spPr>
              <a:xfrm>
                <a:off x="8225194" y="1803687"/>
                <a:ext cx="759984" cy="42365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希腊</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12" name="Group 1616"/>
              <p:cNvGrpSpPr/>
              <p:nvPr/>
            </p:nvGrpSpPr>
            <p:grpSpPr>
              <a:xfrm>
                <a:off x="8476752" y="1433640"/>
                <a:ext cx="311891" cy="401092"/>
                <a:chOff x="0" y="0"/>
                <a:chExt cx="2069734" cy="2661686"/>
              </a:xfrm>
            </p:grpSpPr>
            <p:sp>
              <p:nvSpPr>
                <p:cNvPr id="113"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14"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15"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16"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17"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4" name="组合 23"/>
            <p:cNvGrpSpPr/>
            <p:nvPr/>
          </p:nvGrpSpPr>
          <p:grpSpPr>
            <a:xfrm>
              <a:off x="6442864" y="2974499"/>
              <a:ext cx="629615" cy="657549"/>
              <a:chOff x="8225194" y="1433640"/>
              <a:chExt cx="759984" cy="793704"/>
            </a:xfrm>
          </p:grpSpPr>
          <p:sp>
            <p:nvSpPr>
              <p:cNvPr id="104" name="文本框 485"/>
              <p:cNvSpPr txBox="1"/>
              <p:nvPr/>
            </p:nvSpPr>
            <p:spPr>
              <a:xfrm>
                <a:off x="8225194" y="1803687"/>
                <a:ext cx="759984" cy="42365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埃及</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105" name="Group 1616"/>
              <p:cNvGrpSpPr/>
              <p:nvPr/>
            </p:nvGrpSpPr>
            <p:grpSpPr>
              <a:xfrm>
                <a:off x="8476752" y="1433640"/>
                <a:ext cx="311891" cy="401092"/>
                <a:chOff x="0" y="0"/>
                <a:chExt cx="2069734" cy="2661686"/>
              </a:xfrm>
            </p:grpSpPr>
            <p:sp>
              <p:nvSpPr>
                <p:cNvPr id="106"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7"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8"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9"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10"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5" name="组合 24"/>
            <p:cNvGrpSpPr/>
            <p:nvPr/>
          </p:nvGrpSpPr>
          <p:grpSpPr>
            <a:xfrm>
              <a:off x="6759225" y="2406591"/>
              <a:ext cx="803639" cy="646831"/>
              <a:chOff x="8141240" y="1433640"/>
              <a:chExt cx="970040" cy="780760"/>
            </a:xfrm>
          </p:grpSpPr>
          <p:sp>
            <p:nvSpPr>
              <p:cNvPr id="94" name="文本框 498"/>
              <p:cNvSpPr txBox="1"/>
              <p:nvPr/>
            </p:nvSpPr>
            <p:spPr>
              <a:xfrm>
                <a:off x="8141240" y="1790747"/>
                <a:ext cx="970040"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土耳其</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95" name="Group 1616"/>
              <p:cNvGrpSpPr/>
              <p:nvPr/>
            </p:nvGrpSpPr>
            <p:grpSpPr>
              <a:xfrm>
                <a:off x="8476752" y="1433640"/>
                <a:ext cx="311893" cy="401092"/>
                <a:chOff x="0" y="0"/>
                <a:chExt cx="2069734" cy="2661686"/>
              </a:xfrm>
            </p:grpSpPr>
            <p:sp>
              <p:nvSpPr>
                <p:cNvPr id="96"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7"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8"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9"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0"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1"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2"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103"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6" name="组合 25"/>
            <p:cNvGrpSpPr/>
            <p:nvPr/>
          </p:nvGrpSpPr>
          <p:grpSpPr>
            <a:xfrm>
              <a:off x="9214935" y="4804951"/>
              <a:ext cx="899450" cy="362771"/>
              <a:chOff x="8452431" y="1433640"/>
              <a:chExt cx="1219692" cy="491932"/>
            </a:xfrm>
          </p:grpSpPr>
          <p:sp>
            <p:nvSpPr>
              <p:cNvPr id="84" name="文本框 511"/>
              <p:cNvSpPr txBox="1"/>
              <p:nvPr/>
            </p:nvSpPr>
            <p:spPr>
              <a:xfrm>
                <a:off x="8452431" y="1482772"/>
                <a:ext cx="1219692" cy="44280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rPr>
                  <a:t>澳大利亚</a:t>
                </a:r>
                <a:endParaRPr lang="zh-CN" altLang="en-US" sz="7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85" name="Group 1616"/>
              <p:cNvGrpSpPr/>
              <p:nvPr/>
            </p:nvGrpSpPr>
            <p:grpSpPr>
              <a:xfrm>
                <a:off x="8476752" y="1433640"/>
                <a:ext cx="311891" cy="401092"/>
                <a:chOff x="0" y="0"/>
                <a:chExt cx="2069734" cy="2661686"/>
              </a:xfrm>
            </p:grpSpPr>
            <p:sp>
              <p:nvSpPr>
                <p:cNvPr id="86"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7"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8"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9"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0"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1"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2"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93"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7" name="组合 26"/>
            <p:cNvGrpSpPr/>
            <p:nvPr/>
          </p:nvGrpSpPr>
          <p:grpSpPr>
            <a:xfrm>
              <a:off x="2146634" y="1956082"/>
              <a:ext cx="629615" cy="646831"/>
              <a:chOff x="8246266" y="1433640"/>
              <a:chExt cx="759985" cy="780760"/>
            </a:xfrm>
          </p:grpSpPr>
          <p:sp>
            <p:nvSpPr>
              <p:cNvPr id="74" name="文本框 524"/>
              <p:cNvSpPr txBox="1"/>
              <p:nvPr/>
            </p:nvSpPr>
            <p:spPr>
              <a:xfrm>
                <a:off x="8246266" y="1790747"/>
                <a:ext cx="759985"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rgbClr val="FFFFFF"/>
                    </a:solidFill>
                    <a:latin typeface="Source Han Sans CN Heavy" panose="020B0200000000000000" charset="-122"/>
                    <a:ea typeface="Source Han Sans CN Heavy" panose="020B0200000000000000" charset="-122"/>
                  </a:rPr>
                  <a:t>美国</a:t>
                </a:r>
                <a:endParaRPr lang="zh-CN" altLang="en-US" sz="890" b="1" dirty="0">
                  <a:solidFill>
                    <a:srgbClr val="FFFFFF"/>
                  </a:solidFill>
                  <a:latin typeface="Source Han Sans CN Heavy" panose="020B0200000000000000" charset="-122"/>
                  <a:ea typeface="Source Han Sans CN Heavy" panose="020B0200000000000000" charset="-122"/>
                </a:endParaRPr>
              </a:p>
            </p:txBody>
          </p:sp>
          <p:grpSp>
            <p:nvGrpSpPr>
              <p:cNvPr id="75" name="Group 1616"/>
              <p:cNvGrpSpPr/>
              <p:nvPr/>
            </p:nvGrpSpPr>
            <p:grpSpPr>
              <a:xfrm>
                <a:off x="8476753" y="1433640"/>
                <a:ext cx="311891" cy="401092"/>
                <a:chOff x="0" y="0"/>
                <a:chExt cx="2069734" cy="2661686"/>
              </a:xfrm>
            </p:grpSpPr>
            <p:sp>
              <p:nvSpPr>
                <p:cNvPr id="76"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7"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8"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9"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0"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1"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2"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83"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8" name="组合 27"/>
            <p:cNvGrpSpPr/>
            <p:nvPr/>
          </p:nvGrpSpPr>
          <p:grpSpPr>
            <a:xfrm>
              <a:off x="2419797" y="2928862"/>
              <a:ext cx="803639" cy="646831"/>
              <a:chOff x="8141238" y="1433640"/>
              <a:chExt cx="970040" cy="780760"/>
            </a:xfrm>
          </p:grpSpPr>
          <p:sp>
            <p:nvSpPr>
              <p:cNvPr id="67" name="文本框 541"/>
              <p:cNvSpPr txBox="1"/>
              <p:nvPr/>
            </p:nvSpPr>
            <p:spPr>
              <a:xfrm>
                <a:off x="8141238" y="1790747"/>
                <a:ext cx="970040"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bg1"/>
                    </a:solidFill>
                    <a:latin typeface="Source Han Sans CN Heavy" panose="020B0200000000000000" charset="-122"/>
                    <a:ea typeface="Source Han Sans CN Heavy" panose="020B0200000000000000" charset="-122"/>
                  </a:rPr>
                  <a:t>墨西哥</a:t>
                </a:r>
                <a:endParaRPr lang="zh-CN" altLang="en-US" sz="890" b="1" dirty="0">
                  <a:solidFill>
                    <a:schemeClr val="bg1"/>
                  </a:solidFill>
                  <a:latin typeface="Source Han Sans CN Heavy" panose="020B0200000000000000" charset="-122"/>
                  <a:ea typeface="Source Han Sans CN Heavy" panose="020B0200000000000000" charset="-122"/>
                </a:endParaRPr>
              </a:p>
            </p:txBody>
          </p:sp>
          <p:grpSp>
            <p:nvGrpSpPr>
              <p:cNvPr id="68" name="Group 1616"/>
              <p:cNvGrpSpPr/>
              <p:nvPr/>
            </p:nvGrpSpPr>
            <p:grpSpPr>
              <a:xfrm>
                <a:off x="8476753" y="1433640"/>
                <a:ext cx="311891" cy="401092"/>
                <a:chOff x="0" y="0"/>
                <a:chExt cx="2069734" cy="2661686"/>
              </a:xfrm>
            </p:grpSpPr>
            <p:sp>
              <p:nvSpPr>
                <p:cNvPr id="69"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0"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1"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2"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73"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29" name="组合 28"/>
            <p:cNvGrpSpPr/>
            <p:nvPr/>
          </p:nvGrpSpPr>
          <p:grpSpPr>
            <a:xfrm>
              <a:off x="4024588" y="4129912"/>
              <a:ext cx="629615" cy="646831"/>
              <a:chOff x="8246266" y="1433640"/>
              <a:chExt cx="759983" cy="780760"/>
            </a:xfrm>
          </p:grpSpPr>
          <p:sp>
            <p:nvSpPr>
              <p:cNvPr id="60" name="文本框 555"/>
              <p:cNvSpPr txBox="1"/>
              <p:nvPr/>
            </p:nvSpPr>
            <p:spPr>
              <a:xfrm>
                <a:off x="8246266" y="1790747"/>
                <a:ext cx="759983"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rgbClr val="FFFFFF"/>
                    </a:solidFill>
                    <a:latin typeface="Source Han Sans CN Heavy" panose="020B0200000000000000" charset="-122"/>
                    <a:ea typeface="Source Han Sans CN Heavy" panose="020B0200000000000000" charset="-122"/>
                  </a:rPr>
                  <a:t>巴西</a:t>
                </a:r>
                <a:endParaRPr lang="zh-CN" altLang="en-US" sz="890" b="1" dirty="0">
                  <a:solidFill>
                    <a:srgbClr val="FFFFFF"/>
                  </a:solidFill>
                  <a:latin typeface="Source Han Sans CN Heavy" panose="020B0200000000000000" charset="-122"/>
                  <a:ea typeface="Source Han Sans CN Heavy" panose="020B0200000000000000" charset="-122"/>
                </a:endParaRPr>
              </a:p>
            </p:txBody>
          </p:sp>
          <p:grpSp>
            <p:nvGrpSpPr>
              <p:cNvPr id="61" name="Group 1616"/>
              <p:cNvGrpSpPr/>
              <p:nvPr/>
            </p:nvGrpSpPr>
            <p:grpSpPr>
              <a:xfrm>
                <a:off x="8476753" y="1433640"/>
                <a:ext cx="311891" cy="401092"/>
                <a:chOff x="0" y="0"/>
                <a:chExt cx="2069734" cy="2661686"/>
              </a:xfrm>
            </p:grpSpPr>
            <p:sp>
              <p:nvSpPr>
                <p:cNvPr id="62"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63"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64"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65"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66"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30" name="组合 29"/>
            <p:cNvGrpSpPr/>
            <p:nvPr/>
          </p:nvGrpSpPr>
          <p:grpSpPr>
            <a:xfrm>
              <a:off x="3475174" y="5091009"/>
              <a:ext cx="803638" cy="646831"/>
              <a:chOff x="8141241" y="1433640"/>
              <a:chExt cx="970034" cy="780760"/>
            </a:xfrm>
          </p:grpSpPr>
          <p:sp>
            <p:nvSpPr>
              <p:cNvPr id="53" name="文本框 568"/>
              <p:cNvSpPr txBox="1"/>
              <p:nvPr/>
            </p:nvSpPr>
            <p:spPr>
              <a:xfrm>
                <a:off x="8141241" y="1790747"/>
                <a:ext cx="970034"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rgbClr val="FFFFFF"/>
                    </a:solidFill>
                    <a:latin typeface="Source Han Sans CN Heavy" panose="020B0200000000000000" charset="-122"/>
                    <a:ea typeface="Source Han Sans CN Heavy" panose="020B0200000000000000" charset="-122"/>
                  </a:rPr>
                  <a:t>阿根廷</a:t>
                </a:r>
                <a:endParaRPr lang="zh-CN" altLang="en-US" sz="890" b="1" dirty="0">
                  <a:solidFill>
                    <a:srgbClr val="FFFFFF"/>
                  </a:solidFill>
                  <a:latin typeface="Source Han Sans CN Heavy" panose="020B0200000000000000" charset="-122"/>
                  <a:ea typeface="Source Han Sans CN Heavy" panose="020B0200000000000000" charset="-122"/>
                </a:endParaRPr>
              </a:p>
            </p:txBody>
          </p:sp>
          <p:grpSp>
            <p:nvGrpSpPr>
              <p:cNvPr id="54" name="Group 1616"/>
              <p:cNvGrpSpPr/>
              <p:nvPr/>
            </p:nvGrpSpPr>
            <p:grpSpPr>
              <a:xfrm>
                <a:off x="8476753" y="1433640"/>
                <a:ext cx="311891" cy="401092"/>
                <a:chOff x="0" y="0"/>
                <a:chExt cx="2069734" cy="2661686"/>
              </a:xfrm>
            </p:grpSpPr>
            <p:sp>
              <p:nvSpPr>
                <p:cNvPr id="5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rgbClr val="FFFFFF"/>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31" name="组合 30"/>
            <p:cNvGrpSpPr/>
            <p:nvPr/>
          </p:nvGrpSpPr>
          <p:grpSpPr>
            <a:xfrm>
              <a:off x="6036691" y="4464370"/>
              <a:ext cx="629615" cy="646831"/>
              <a:chOff x="8246268" y="1433640"/>
              <a:chExt cx="759982" cy="780760"/>
            </a:xfrm>
          </p:grpSpPr>
          <p:sp>
            <p:nvSpPr>
              <p:cNvPr id="43" name="文本框 592"/>
              <p:cNvSpPr txBox="1"/>
              <p:nvPr/>
            </p:nvSpPr>
            <p:spPr>
              <a:xfrm>
                <a:off x="8246268" y="1790747"/>
                <a:ext cx="759982" cy="4236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南非</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44" name="Group 1616"/>
              <p:cNvGrpSpPr/>
              <p:nvPr/>
            </p:nvGrpSpPr>
            <p:grpSpPr>
              <a:xfrm>
                <a:off x="8476752" y="1433640"/>
                <a:ext cx="311891" cy="401092"/>
                <a:chOff x="0" y="0"/>
                <a:chExt cx="2069734" cy="2661686"/>
              </a:xfrm>
            </p:grpSpPr>
            <p:sp>
              <p:nvSpPr>
                <p:cNvPr id="4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0"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1"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52"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nvGrpSpPr>
            <p:cNvPr id="32" name="组合 31"/>
            <p:cNvGrpSpPr/>
            <p:nvPr/>
          </p:nvGrpSpPr>
          <p:grpSpPr>
            <a:xfrm>
              <a:off x="6957362" y="2833015"/>
              <a:ext cx="977663" cy="646833"/>
              <a:chOff x="8036213" y="1433640"/>
              <a:chExt cx="1180098" cy="780764"/>
            </a:xfrm>
          </p:grpSpPr>
          <p:sp>
            <p:nvSpPr>
              <p:cNvPr id="33" name="文本框 355"/>
              <p:cNvSpPr txBox="1"/>
              <p:nvPr/>
            </p:nvSpPr>
            <p:spPr>
              <a:xfrm>
                <a:off x="8036213" y="1790750"/>
                <a:ext cx="1180098" cy="42365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rPr>
                  <a:t>巴基斯坦</a:t>
                </a:r>
                <a:endParaRPr lang="zh-CN" altLang="en-US" sz="890" b="1" dirty="0">
                  <a:solidFill>
                    <a:schemeClr val="tx1">
                      <a:lumMod val="65000"/>
                      <a:lumOff val="35000"/>
                    </a:schemeClr>
                  </a:solidFill>
                  <a:latin typeface="Source Han Sans CN Heavy" panose="020B0200000000000000" charset="-122"/>
                  <a:ea typeface="Source Han Sans CN Heavy" panose="020B0200000000000000" charset="-122"/>
                </a:endParaRPr>
              </a:p>
            </p:txBody>
          </p:sp>
          <p:grpSp>
            <p:nvGrpSpPr>
              <p:cNvPr id="34" name="Group 1616"/>
              <p:cNvGrpSpPr/>
              <p:nvPr/>
            </p:nvGrpSpPr>
            <p:grpSpPr>
              <a:xfrm>
                <a:off x="8476752" y="1433640"/>
                <a:ext cx="311891" cy="401092"/>
                <a:chOff x="0" y="0"/>
                <a:chExt cx="2069734" cy="2661686"/>
              </a:xfrm>
            </p:grpSpPr>
            <p:sp>
              <p:nvSpPr>
                <p:cNvPr id="35"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7"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8"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9"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0"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1"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42"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5010" b="1">
                    <a:solidFill>
                      <a:schemeClr val="tx1">
                        <a:lumMod val="65000"/>
                        <a:lumOff val="35000"/>
                      </a:schemeClr>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sp>
        <p:nvSpPr>
          <p:cNvPr id="3" name="文本框 3"/>
          <p:cNvSpPr txBox="1"/>
          <p:nvPr/>
        </p:nvSpPr>
        <p:spPr>
          <a:xfrm>
            <a:off x="-6" y="404126"/>
            <a:ext cx="7420502"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4875">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全球布局 </a:t>
            </a:r>
            <a:r>
              <a:rPr lang="en-US" altLang="zh-CN"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rPr>
              <a:t>Global Operations</a:t>
            </a:r>
            <a:endParaRPr lang="en-US" altLang="zh-CN"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cs typeface="Source Han Sans CN Heavy" panose="020B0200000000000000" charset="-122"/>
            </a:endParaRPr>
          </a:p>
        </p:txBody>
      </p:sp>
      <p:grpSp>
        <p:nvGrpSpPr>
          <p:cNvPr id="256" name="组合 255"/>
          <p:cNvGrpSpPr>
            <a:grpSpLocks noChangeAspect="1"/>
          </p:cNvGrpSpPr>
          <p:nvPr/>
        </p:nvGrpSpPr>
        <p:grpSpPr>
          <a:xfrm>
            <a:off x="-453231" y="893818"/>
            <a:ext cx="7171054" cy="4150710"/>
            <a:chOff x="339725" y="332423"/>
            <a:chExt cx="11815445" cy="6838950"/>
          </a:xfrm>
        </p:grpSpPr>
        <p:pic>
          <p:nvPicPr>
            <p:cNvPr id="257" name="图片 256"/>
            <p:cNvPicPr>
              <a:picLocks noChangeAspect="1"/>
            </p:cNvPicPr>
            <p:nvPr/>
          </p:nvPicPr>
          <p:blipFill>
            <a:blip r:embed="rId5"/>
            <a:srcRect/>
            <a:stretch>
              <a:fillRect/>
            </a:stretch>
          </p:blipFill>
          <p:spPr>
            <a:xfrm>
              <a:off x="339725" y="332423"/>
              <a:ext cx="11815445" cy="6838950"/>
            </a:xfrm>
            <a:prstGeom prst="rect">
              <a:avLst/>
            </a:prstGeom>
          </p:spPr>
        </p:pic>
        <p:grpSp>
          <p:nvGrpSpPr>
            <p:cNvPr id="258" name="组合 257"/>
            <p:cNvGrpSpPr/>
            <p:nvPr/>
          </p:nvGrpSpPr>
          <p:grpSpPr>
            <a:xfrm>
              <a:off x="7635594" y="2628490"/>
              <a:ext cx="612775" cy="1112769"/>
              <a:chOff x="7971958" y="853498"/>
              <a:chExt cx="1219660" cy="2214578"/>
            </a:xfrm>
          </p:grpSpPr>
          <p:grpSp>
            <p:nvGrpSpPr>
              <p:cNvPr id="362" name="Group 1616"/>
              <p:cNvGrpSpPr/>
              <p:nvPr/>
            </p:nvGrpSpPr>
            <p:grpSpPr>
              <a:xfrm>
                <a:off x="8377613" y="853498"/>
                <a:ext cx="492218" cy="632996"/>
                <a:chOff x="0" y="0"/>
                <a:chExt cx="2069734" cy="2661686"/>
              </a:xfrm>
            </p:grpSpPr>
            <p:sp>
              <p:nvSpPr>
                <p:cNvPr id="364"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5"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6"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dirty="0">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7"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8"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63" name="文本框 92"/>
              <p:cNvSpPr txBox="1"/>
              <p:nvPr/>
            </p:nvSpPr>
            <p:spPr>
              <a:xfrm>
                <a:off x="7971958" y="1558466"/>
                <a:ext cx="1219660" cy="1509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北京</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59" name="组合 258"/>
            <p:cNvGrpSpPr/>
            <p:nvPr/>
          </p:nvGrpSpPr>
          <p:grpSpPr>
            <a:xfrm>
              <a:off x="6474723" y="3509524"/>
              <a:ext cx="619759" cy="1151606"/>
              <a:chOff x="7936900" y="853498"/>
              <a:chExt cx="1234310" cy="2294155"/>
            </a:xfrm>
          </p:grpSpPr>
          <p:grpSp>
            <p:nvGrpSpPr>
              <p:cNvPr id="355" name="Group 1616"/>
              <p:cNvGrpSpPr/>
              <p:nvPr/>
            </p:nvGrpSpPr>
            <p:grpSpPr>
              <a:xfrm>
                <a:off x="8377613" y="853498"/>
                <a:ext cx="492218" cy="632996"/>
                <a:chOff x="0" y="0"/>
                <a:chExt cx="2069734" cy="2661686"/>
              </a:xfrm>
            </p:grpSpPr>
            <p:sp>
              <p:nvSpPr>
                <p:cNvPr id="357"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8"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9"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dirty="0">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0"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61"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56" name="文本框 85"/>
              <p:cNvSpPr txBox="1"/>
              <p:nvPr/>
            </p:nvSpPr>
            <p:spPr>
              <a:xfrm>
                <a:off x="7936900" y="1636538"/>
                <a:ext cx="1234310" cy="15111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西安</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0" name="组合 259"/>
            <p:cNvGrpSpPr/>
            <p:nvPr/>
          </p:nvGrpSpPr>
          <p:grpSpPr>
            <a:xfrm>
              <a:off x="5840083" y="3239985"/>
              <a:ext cx="604519" cy="1127476"/>
              <a:chOff x="8015381" y="853498"/>
              <a:chExt cx="1202324" cy="2242133"/>
            </a:xfrm>
          </p:grpSpPr>
          <p:grpSp>
            <p:nvGrpSpPr>
              <p:cNvPr id="348" name="Group 1616"/>
              <p:cNvGrpSpPr/>
              <p:nvPr/>
            </p:nvGrpSpPr>
            <p:grpSpPr>
              <a:xfrm>
                <a:off x="8377613" y="853498"/>
                <a:ext cx="492218" cy="632996"/>
                <a:chOff x="0" y="0"/>
                <a:chExt cx="2069734" cy="2661686"/>
              </a:xfrm>
            </p:grpSpPr>
            <p:sp>
              <p:nvSpPr>
                <p:cNvPr id="350"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1"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2"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dirty="0">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3"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54"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49" name="文本框 78"/>
              <p:cNvSpPr txBox="1"/>
              <p:nvPr/>
            </p:nvSpPr>
            <p:spPr>
              <a:xfrm>
                <a:off x="8015381" y="1587175"/>
                <a:ext cx="1202324" cy="15084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兰州</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1" name="组合 260"/>
            <p:cNvGrpSpPr/>
            <p:nvPr/>
          </p:nvGrpSpPr>
          <p:grpSpPr>
            <a:xfrm>
              <a:off x="7481398" y="5277697"/>
              <a:ext cx="550545" cy="1171676"/>
              <a:chOff x="8078274" y="853498"/>
              <a:chExt cx="1095483" cy="2330199"/>
            </a:xfrm>
          </p:grpSpPr>
          <p:grpSp>
            <p:nvGrpSpPr>
              <p:cNvPr id="341" name="Group 1616"/>
              <p:cNvGrpSpPr/>
              <p:nvPr/>
            </p:nvGrpSpPr>
            <p:grpSpPr>
              <a:xfrm>
                <a:off x="8377613" y="853498"/>
                <a:ext cx="492218" cy="632996"/>
                <a:chOff x="0" y="0"/>
                <a:chExt cx="2069734" cy="2661686"/>
              </a:xfrm>
            </p:grpSpPr>
            <p:sp>
              <p:nvSpPr>
                <p:cNvPr id="343"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44"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45"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dirty="0">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46"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47"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42" name="文本框 71"/>
              <p:cNvSpPr txBox="1"/>
              <p:nvPr/>
            </p:nvSpPr>
            <p:spPr>
              <a:xfrm>
                <a:off x="8078274" y="1675132"/>
                <a:ext cx="1095483" cy="1508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广州</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2" name="组合 261"/>
            <p:cNvGrpSpPr/>
            <p:nvPr/>
          </p:nvGrpSpPr>
          <p:grpSpPr>
            <a:xfrm>
              <a:off x="8800462" y="3724712"/>
              <a:ext cx="1559151" cy="933064"/>
              <a:chOff x="10769862" y="3344022"/>
              <a:chExt cx="1639769" cy="952095"/>
            </a:xfrm>
          </p:grpSpPr>
          <p:pic>
            <p:nvPicPr>
              <p:cNvPr id="329" name="图片 3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1160" y="3666853"/>
                <a:ext cx="808471" cy="247248"/>
              </a:xfrm>
              <a:prstGeom prst="rect">
                <a:avLst/>
              </a:prstGeom>
            </p:spPr>
          </p:pic>
          <p:grpSp>
            <p:nvGrpSpPr>
              <p:cNvPr id="330" name="组合 329"/>
              <p:cNvGrpSpPr/>
              <p:nvPr/>
            </p:nvGrpSpPr>
            <p:grpSpPr>
              <a:xfrm>
                <a:off x="10769862" y="3344022"/>
                <a:ext cx="1085897" cy="952095"/>
                <a:chOff x="10769862" y="3344022"/>
                <a:chExt cx="1085897" cy="952095"/>
              </a:xfrm>
            </p:grpSpPr>
            <p:sp>
              <p:nvSpPr>
                <p:cNvPr id="331" name="文本框 496"/>
                <p:cNvSpPr txBox="1"/>
                <p:nvPr/>
              </p:nvSpPr>
              <p:spPr>
                <a:xfrm>
                  <a:off x="10943655" y="3418548"/>
                  <a:ext cx="912104" cy="8775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395" b="1" dirty="0">
                      <a:solidFill>
                        <a:srgbClr val="C00000"/>
                      </a:solidFill>
                      <a:latin typeface="Source Han Sans CN Heavy" panose="020B0200000000000000" charset="-122"/>
                      <a:ea typeface="Source Han Sans CN Heavy" panose="020B0200000000000000" charset="-122"/>
                    </a:rPr>
                    <a:t>上海</a:t>
                  </a:r>
                  <a:endParaRPr lang="zh-CN" altLang="en-US" sz="1395" b="1" dirty="0">
                    <a:solidFill>
                      <a:srgbClr val="C00000"/>
                    </a:solidFill>
                    <a:latin typeface="Source Han Sans CN Heavy" panose="020B0200000000000000" charset="-122"/>
                    <a:ea typeface="Source Han Sans CN Heavy" panose="020B0200000000000000" charset="-122"/>
                  </a:endParaRPr>
                </a:p>
              </p:txBody>
            </p:sp>
            <p:grpSp>
              <p:nvGrpSpPr>
                <p:cNvPr id="332" name="Group 1616"/>
                <p:cNvGrpSpPr/>
                <p:nvPr/>
              </p:nvGrpSpPr>
              <p:grpSpPr>
                <a:xfrm>
                  <a:off x="10769862" y="3344022"/>
                  <a:ext cx="405952" cy="522055"/>
                  <a:chOff x="0" y="0"/>
                  <a:chExt cx="2069734" cy="2661686"/>
                </a:xfrm>
              </p:grpSpPr>
              <p:sp>
                <p:nvSpPr>
                  <p:cNvPr id="333"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4"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5" name="Shape 1610"/>
                  <p:cNvSpPr/>
                  <p:nvPr/>
                </p:nvSpPr>
                <p:spPr>
                  <a:xfrm>
                    <a:off x="0" y="0"/>
                    <a:ext cx="1767152" cy="2649981"/>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lumMod val="85000"/>
                    </a:schemeClr>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dirty="0">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6"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7"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8"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39"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40"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8765"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grpSp>
        </p:grpSp>
        <p:grpSp>
          <p:nvGrpSpPr>
            <p:cNvPr id="263" name="组合 262"/>
            <p:cNvGrpSpPr/>
            <p:nvPr/>
          </p:nvGrpSpPr>
          <p:grpSpPr>
            <a:xfrm>
              <a:off x="8352043" y="3436252"/>
              <a:ext cx="552450" cy="1201111"/>
              <a:chOff x="7168350" y="1993432"/>
              <a:chExt cx="1101089" cy="2391610"/>
            </a:xfrm>
          </p:grpSpPr>
          <p:grpSp>
            <p:nvGrpSpPr>
              <p:cNvPr id="319" name="Group 1616"/>
              <p:cNvGrpSpPr/>
              <p:nvPr/>
            </p:nvGrpSpPr>
            <p:grpSpPr>
              <a:xfrm>
                <a:off x="7478285" y="1993432"/>
                <a:ext cx="553564" cy="711885"/>
                <a:chOff x="0" y="0"/>
                <a:chExt cx="2069734" cy="2661686"/>
              </a:xfrm>
            </p:grpSpPr>
            <p:sp>
              <p:nvSpPr>
                <p:cNvPr id="32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2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20" name="文本框 469"/>
              <p:cNvSpPr txBox="1"/>
              <p:nvPr/>
            </p:nvSpPr>
            <p:spPr>
              <a:xfrm>
                <a:off x="7168350" y="2874663"/>
                <a:ext cx="1101089" cy="151037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东台</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4" name="组合 263"/>
            <p:cNvGrpSpPr/>
            <p:nvPr/>
          </p:nvGrpSpPr>
          <p:grpSpPr>
            <a:xfrm>
              <a:off x="7824877" y="2967703"/>
              <a:ext cx="716915" cy="1220820"/>
              <a:chOff x="7016150" y="1993432"/>
              <a:chExt cx="1427768" cy="2426930"/>
            </a:xfrm>
          </p:grpSpPr>
          <p:grpSp>
            <p:nvGrpSpPr>
              <p:cNvPr id="309" name="Group 1616"/>
              <p:cNvGrpSpPr/>
              <p:nvPr/>
            </p:nvGrpSpPr>
            <p:grpSpPr>
              <a:xfrm>
                <a:off x="7478285" y="1993432"/>
                <a:ext cx="553564" cy="711885"/>
                <a:chOff x="0" y="0"/>
                <a:chExt cx="2069734" cy="2661686"/>
              </a:xfrm>
            </p:grpSpPr>
            <p:sp>
              <p:nvSpPr>
                <p:cNvPr id="31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1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10" name="文本框 61"/>
              <p:cNvSpPr txBox="1"/>
              <p:nvPr/>
            </p:nvSpPr>
            <p:spPr>
              <a:xfrm>
                <a:off x="7016150" y="2912421"/>
                <a:ext cx="1427768" cy="15079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菏泽</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5" name="组合 264"/>
            <p:cNvGrpSpPr/>
            <p:nvPr/>
          </p:nvGrpSpPr>
          <p:grpSpPr>
            <a:xfrm>
              <a:off x="7174944" y="3229802"/>
              <a:ext cx="551815" cy="1207484"/>
              <a:chOff x="7221709" y="1993432"/>
              <a:chExt cx="1098886" cy="2400607"/>
            </a:xfrm>
          </p:grpSpPr>
          <p:grpSp>
            <p:nvGrpSpPr>
              <p:cNvPr id="299" name="Group 1616"/>
              <p:cNvGrpSpPr/>
              <p:nvPr/>
            </p:nvGrpSpPr>
            <p:grpSpPr>
              <a:xfrm>
                <a:off x="7478285" y="1993432"/>
                <a:ext cx="553564" cy="711885"/>
                <a:chOff x="0" y="0"/>
                <a:chExt cx="2069734" cy="2661686"/>
              </a:xfrm>
            </p:grpSpPr>
            <p:sp>
              <p:nvSpPr>
                <p:cNvPr id="30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30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300" name="文本框 51"/>
              <p:cNvSpPr txBox="1"/>
              <p:nvPr/>
            </p:nvSpPr>
            <p:spPr>
              <a:xfrm>
                <a:off x="7221709" y="2885979"/>
                <a:ext cx="1098886" cy="15080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郑州</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6" name="组合 265"/>
            <p:cNvGrpSpPr/>
            <p:nvPr/>
          </p:nvGrpSpPr>
          <p:grpSpPr>
            <a:xfrm>
              <a:off x="6049401" y="4104431"/>
              <a:ext cx="598806" cy="1201136"/>
              <a:chOff x="7160125" y="1993432"/>
              <a:chExt cx="1193476" cy="2389427"/>
            </a:xfrm>
          </p:grpSpPr>
          <p:grpSp>
            <p:nvGrpSpPr>
              <p:cNvPr id="289" name="Group 1616"/>
              <p:cNvGrpSpPr/>
              <p:nvPr/>
            </p:nvGrpSpPr>
            <p:grpSpPr>
              <a:xfrm>
                <a:off x="7478285" y="1993432"/>
                <a:ext cx="553564" cy="711885"/>
                <a:chOff x="0" y="0"/>
                <a:chExt cx="2069734" cy="2661686"/>
              </a:xfrm>
            </p:grpSpPr>
            <p:sp>
              <p:nvSpPr>
                <p:cNvPr id="29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9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latin typeface="Source Han Sans CN Heavy" panose="020B0200000000000000" charset="-122"/>
                    <a:ea typeface="Source Han Sans CN Heavy" panose="020B0200000000000000" charset="-122"/>
                    <a:sym typeface="Gill Sans" panose="020B0502020104020203"/>
                  </a:endParaRPr>
                </a:p>
              </p:txBody>
            </p:sp>
          </p:grpSp>
          <p:sp>
            <p:nvSpPr>
              <p:cNvPr id="290" name="文本框 41"/>
              <p:cNvSpPr txBox="1"/>
              <p:nvPr/>
            </p:nvSpPr>
            <p:spPr>
              <a:xfrm>
                <a:off x="7160125" y="2873890"/>
                <a:ext cx="1193476" cy="15089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成都</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7" name="组合 266"/>
            <p:cNvGrpSpPr/>
            <p:nvPr/>
          </p:nvGrpSpPr>
          <p:grpSpPr>
            <a:xfrm>
              <a:off x="8552363" y="4106898"/>
              <a:ext cx="548006" cy="1176169"/>
              <a:chOff x="7172607" y="1993432"/>
              <a:chExt cx="1092573" cy="2339834"/>
            </a:xfrm>
          </p:grpSpPr>
          <p:grpSp>
            <p:nvGrpSpPr>
              <p:cNvPr id="279" name="Group 1616"/>
              <p:cNvGrpSpPr/>
              <p:nvPr/>
            </p:nvGrpSpPr>
            <p:grpSpPr>
              <a:xfrm>
                <a:off x="7478285" y="1993432"/>
                <a:ext cx="553564" cy="711885"/>
                <a:chOff x="0" y="0"/>
                <a:chExt cx="2069734" cy="2661686"/>
              </a:xfrm>
            </p:grpSpPr>
            <p:sp>
              <p:nvSpPr>
                <p:cNvPr id="28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8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280" name="文本框 31"/>
              <p:cNvSpPr txBox="1"/>
              <p:nvPr/>
            </p:nvSpPr>
            <p:spPr>
              <a:xfrm>
                <a:off x="7172607" y="2824249"/>
                <a:ext cx="1092573" cy="15090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杭州</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nvGrpSpPr>
            <p:cNvPr id="268" name="组合 267"/>
            <p:cNvGrpSpPr/>
            <p:nvPr/>
          </p:nvGrpSpPr>
          <p:grpSpPr>
            <a:xfrm>
              <a:off x="7391925" y="3808266"/>
              <a:ext cx="551815" cy="1207484"/>
              <a:chOff x="7221709" y="1993432"/>
              <a:chExt cx="1098886" cy="2400607"/>
            </a:xfrm>
          </p:grpSpPr>
          <p:grpSp>
            <p:nvGrpSpPr>
              <p:cNvPr id="269" name="Group 1616"/>
              <p:cNvGrpSpPr/>
              <p:nvPr/>
            </p:nvGrpSpPr>
            <p:grpSpPr>
              <a:xfrm>
                <a:off x="7478285" y="1993432"/>
                <a:ext cx="553564" cy="711885"/>
                <a:chOff x="0" y="0"/>
                <a:chExt cx="2069734" cy="2661686"/>
              </a:xfrm>
            </p:grpSpPr>
            <p:sp>
              <p:nvSpPr>
                <p:cNvPr id="271" name="Shape 1608"/>
                <p:cNvSpPr/>
                <p:nvPr/>
              </p:nvSpPr>
              <p:spPr>
                <a:xfrm>
                  <a:off x="886350" y="2015536"/>
                  <a:ext cx="1183384" cy="646150"/>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29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2" name="Shape 1609"/>
                <p:cNvSpPr/>
                <p:nvPr/>
              </p:nvSpPr>
              <p:spPr>
                <a:xfrm>
                  <a:off x="0" y="0"/>
                  <a:ext cx="1800649" cy="2661151"/>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3">
                    <a:lumMod val="75000"/>
                  </a:scheme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3" name="Shape 1610"/>
                <p:cNvSpPr/>
                <p:nvPr/>
              </p:nvSpPr>
              <p:spPr>
                <a:xfrm>
                  <a:off x="0" y="0"/>
                  <a:ext cx="1767150" cy="2649980"/>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bg1"/>
                </a:solidFill>
                <a:ln w="12700" cap="flat">
                  <a:noFill/>
                  <a:miter lim="400000"/>
                </a:ln>
                <a:effectLst>
                  <a:glow>
                    <a:schemeClr val="bg1"/>
                  </a:glow>
                  <a:reflection blurRad="6350" stA="98000" endPos="55000" dir="5400000" sy="-100000" algn="bl" rotWithShape="0"/>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4" name="Shape 1611"/>
                <p:cNvSpPr/>
                <p:nvPr/>
              </p:nvSpPr>
              <p:spPr>
                <a:xfrm>
                  <a:off x="60708" y="60708"/>
                  <a:ext cx="747966" cy="69949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5" name="Shape 1612"/>
                <p:cNvSpPr/>
                <p:nvPr/>
              </p:nvSpPr>
              <p:spPr>
                <a:xfrm>
                  <a:off x="789216" y="1177753"/>
                  <a:ext cx="873237" cy="558869"/>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6" name="Shape 1613"/>
                <p:cNvSpPr/>
                <p:nvPr/>
              </p:nvSpPr>
              <p:spPr>
                <a:xfrm>
                  <a:off x="109276" y="109276"/>
                  <a:ext cx="1555406" cy="15554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7" name="Shape 1614"/>
                <p:cNvSpPr/>
                <p:nvPr/>
              </p:nvSpPr>
              <p:spPr>
                <a:xfrm>
                  <a:off x="157843" y="157843"/>
                  <a:ext cx="1459018" cy="14590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sp>
              <p:nvSpPr>
                <p:cNvPr id="278" name="Shape 1615"/>
                <p:cNvSpPr/>
                <p:nvPr/>
              </p:nvSpPr>
              <p:spPr>
                <a:xfrm>
                  <a:off x="224783" y="228194"/>
                  <a:ext cx="1317587" cy="13176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C00000"/>
                </a:solidFill>
                <a:ln w="12700" cap="flat">
                  <a:noFill/>
                  <a:miter lim="400000"/>
                </a:ln>
                <a:effectLst/>
              </p:spPr>
              <p:txBody>
                <a:bodyPr wrap="square" lIns="100501" tIns="100501" rIns="100501" bIns="100501"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9545">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4380" b="1">
                    <a:solidFill>
                      <a:schemeClr val="bg1"/>
                    </a:solidFill>
                    <a:effectLst>
                      <a:outerShdw blurRad="38100" dist="12700" dir="5400000" rotWithShape="0">
                        <a:srgbClr val="000000">
                          <a:alpha val="50000"/>
                        </a:srgbClr>
                      </a:outerShdw>
                    </a:effectLst>
                    <a:latin typeface="Source Han Sans CN Heavy" panose="020B0200000000000000" charset="-122"/>
                    <a:ea typeface="Source Han Sans CN Heavy" panose="020B0200000000000000" charset="-122"/>
                    <a:sym typeface="Gill Sans" panose="020B0502020104020203"/>
                  </a:endParaRPr>
                </a:p>
              </p:txBody>
            </p:sp>
          </p:grpSp>
          <p:sp>
            <p:nvSpPr>
              <p:cNvPr id="270" name="文本框 21"/>
              <p:cNvSpPr txBox="1"/>
              <p:nvPr/>
            </p:nvSpPr>
            <p:spPr>
              <a:xfrm>
                <a:off x="7221709" y="2885979"/>
                <a:ext cx="1098886" cy="15080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8050"/>
                <a:r>
                  <a:rPr lang="zh-CN" altLang="en-US" sz="1195" b="1" dirty="0">
                    <a:solidFill>
                      <a:schemeClr val="bg1"/>
                    </a:solidFill>
                    <a:latin typeface="Source Han Sans CN Heavy" panose="020B0200000000000000" charset="-122"/>
                    <a:ea typeface="Source Han Sans CN Heavy" panose="020B0200000000000000" charset="-122"/>
                  </a:rPr>
                  <a:t>武汉</a:t>
                </a:r>
                <a:endParaRPr lang="zh-CN" altLang="en-US" sz="1195" b="1" dirty="0">
                  <a:solidFill>
                    <a:schemeClr val="bg1"/>
                  </a:solidFill>
                  <a:latin typeface="Source Han Sans CN Heavy" panose="020B0200000000000000" charset="-122"/>
                  <a:ea typeface="Source Han Sans CN Heavy" panose="020B0200000000000000" charset="-122"/>
                </a:endParaRPr>
              </a:p>
            </p:txBody>
          </p:sp>
        </p:grpSp>
      </p:gr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3043188" y="403587"/>
            <a:ext cx="629272" cy="626145"/>
          </a:xfrm>
          <a:prstGeom prst="rect">
            <a:avLst/>
          </a:prstGeom>
        </p:spPr>
      </p:pic>
      <p:pic>
        <p:nvPicPr>
          <p:cNvPr id="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2332" t="5843" r="1981" b="3979"/>
          <a:stretch>
            <a:fillRect/>
          </a:stretch>
        </p:blipFill>
        <p:spPr bwMode="auto">
          <a:xfrm>
            <a:off x="1482591" y="380057"/>
            <a:ext cx="11112160" cy="479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46"/>
          <p:cNvSpPr/>
          <p:nvPr/>
        </p:nvSpPr>
        <p:spPr>
          <a:xfrm>
            <a:off x="10921347" y="3944066"/>
            <a:ext cx="1619880"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5" name="圆角矩形 46"/>
          <p:cNvSpPr/>
          <p:nvPr/>
        </p:nvSpPr>
        <p:spPr>
          <a:xfrm>
            <a:off x="9111757" y="3944066"/>
            <a:ext cx="1619880"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6" name="圆角矩形 46"/>
          <p:cNvSpPr/>
          <p:nvPr/>
        </p:nvSpPr>
        <p:spPr>
          <a:xfrm>
            <a:off x="7252408" y="3944066"/>
            <a:ext cx="1619880"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7" name="圆角矩形 46"/>
          <p:cNvSpPr/>
          <p:nvPr/>
        </p:nvSpPr>
        <p:spPr>
          <a:xfrm>
            <a:off x="5431134" y="3944066"/>
            <a:ext cx="1619880"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9" name="圆角矩形 46"/>
          <p:cNvSpPr/>
          <p:nvPr/>
        </p:nvSpPr>
        <p:spPr>
          <a:xfrm>
            <a:off x="3547406" y="3944066"/>
            <a:ext cx="1619880"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0" name="圆角矩形 46"/>
          <p:cNvSpPr/>
          <p:nvPr/>
        </p:nvSpPr>
        <p:spPr>
          <a:xfrm>
            <a:off x="1683768" y="3944066"/>
            <a:ext cx="1620778" cy="800196"/>
          </a:xfrm>
          <a:prstGeom prst="round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795">
              <a:latin typeface="Source Han Sans CN Heavy" panose="020B0200000000000000" charset="-122"/>
              <a:ea typeface="Source Han Sans CN Heavy" panose="020B0200000000000000" charset="-122"/>
              <a:cs typeface="+mn-ea"/>
              <a:sym typeface="Arial" panose="020B0604020202020204" pitchFamily="34" charset="0"/>
            </a:endParaRPr>
          </a:p>
        </p:txBody>
      </p:sp>
      <p:sp>
        <p:nvSpPr>
          <p:cNvPr id="11" name="文本框 18"/>
          <p:cNvSpPr txBox="1"/>
          <p:nvPr/>
        </p:nvSpPr>
        <p:spPr>
          <a:xfrm>
            <a:off x="748412" y="484912"/>
            <a:ext cx="3694124"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rPr>
              <a:t>关键数据</a:t>
            </a:r>
            <a:endParaRPr lang="zh-CN" altLang="en-US" sz="2800" b="1" dirty="0">
              <a:solidFill>
                <a:srgbClr val="C00000"/>
              </a:solidFill>
              <a:effectLst>
                <a:outerShdw blurRad="38100" dist="38100" dir="2700000" algn="tl">
                  <a:srgbClr val="000000">
                    <a:alpha val="43137"/>
                  </a:srgbClr>
                </a:outerShdw>
              </a:effectLst>
              <a:latin typeface="Source Han Sans CN Heavy" panose="020B0200000000000000" charset="-122"/>
              <a:ea typeface="Source Han Sans CN Heavy" panose="020B0200000000000000" charset="-122"/>
            </a:endParaRPr>
          </a:p>
        </p:txBody>
      </p:sp>
      <p:grpSp>
        <p:nvGrpSpPr>
          <p:cNvPr id="12" name="组合 11"/>
          <p:cNvGrpSpPr/>
          <p:nvPr/>
        </p:nvGrpSpPr>
        <p:grpSpPr bwMode="auto">
          <a:xfrm>
            <a:off x="1751676" y="1515472"/>
            <a:ext cx="1563978" cy="3044978"/>
            <a:chOff x="673500" y="2019300"/>
            <a:chExt cx="1569020" cy="3056569"/>
          </a:xfrm>
        </p:grpSpPr>
        <p:sp>
          <p:nvSpPr>
            <p:cNvPr id="37" name="椭圆 36"/>
            <p:cNvSpPr/>
            <p:nvPr/>
          </p:nvSpPr>
          <p:spPr>
            <a:xfrm>
              <a:off x="732443" y="2019300"/>
              <a:ext cx="1510077"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3985" b="1" dirty="0">
                  <a:latin typeface="Source Han Sans CN Heavy" panose="020B0200000000000000" charset="-122"/>
                  <a:ea typeface="Source Han Sans CN Heavy" panose="020B0200000000000000" charset="-122"/>
                </a:rPr>
                <a:t>30</a:t>
              </a:r>
              <a:r>
                <a:rPr lang="en-US" altLang="zh-CN" sz="3985" baseline="30000" dirty="0">
                  <a:latin typeface="Source Han Sans CN Heavy" panose="020B0200000000000000" charset="-122"/>
                  <a:ea typeface="Source Han Sans CN Heavy" panose="020B0200000000000000" charset="-122"/>
                </a:rPr>
                <a:t>+</a:t>
              </a:r>
              <a:endParaRPr lang="zh-CN" altLang="en-US" sz="3985" baseline="30000" dirty="0">
                <a:latin typeface="Source Han Sans CN Heavy" panose="020B0200000000000000" charset="-122"/>
                <a:ea typeface="Source Han Sans CN Heavy" panose="020B0200000000000000" charset="-122"/>
              </a:endParaRPr>
            </a:p>
          </p:txBody>
        </p:sp>
        <p:sp>
          <p:nvSpPr>
            <p:cNvPr id="38" name="文本框 4"/>
            <p:cNvSpPr txBox="1">
              <a:spLocks noChangeArrowheads="1"/>
            </p:cNvSpPr>
            <p:nvPr/>
          </p:nvSpPr>
          <p:spPr bwMode="auto">
            <a:xfrm>
              <a:off x="673500" y="4552769"/>
              <a:ext cx="1510077" cy="523100"/>
            </a:xfrm>
            <a:prstGeom prst="rect">
              <a:avLst/>
            </a:prstGeom>
            <a:noFill/>
            <a:ln>
              <a:noFill/>
            </a:ln>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en-US" altLang="zh-CN" sz="1395" dirty="0">
                  <a:latin typeface="Source Han Sans CN Heavy" panose="020B0200000000000000" charset="-122"/>
                  <a:ea typeface="Source Han Sans CN Heavy" panose="020B0200000000000000" charset="-122"/>
                  <a:cs typeface="Source Han Sans CN Heavy" panose="020B0200000000000000" charset="-122"/>
                </a:rPr>
                <a:t>30</a:t>
              </a:r>
              <a:r>
                <a:rPr lang="zh-CN" altLang="en-US" sz="1395" dirty="0">
                  <a:latin typeface="Source Han Sans CN Heavy" panose="020B0200000000000000" charset="-122"/>
                  <a:ea typeface="Source Han Sans CN Heavy" panose="020B0200000000000000" charset="-122"/>
                  <a:cs typeface="Source Han Sans CN Heavy" panose="020B0200000000000000" charset="-122"/>
                </a:rPr>
                <a:t>年制药行业</a:t>
              </a:r>
              <a:endParaRPr lang="en-US" altLang="zh-CN" sz="1395" dirty="0">
                <a:latin typeface="Source Han Sans CN Heavy" panose="020B0200000000000000" charset="-122"/>
                <a:ea typeface="Source Han Sans CN Heavy" panose="020B0200000000000000" charset="-122"/>
                <a:cs typeface="Source Han Sans CN Heavy" panose="020B0200000000000000" charset="-122"/>
              </a:endParaRPr>
            </a:p>
            <a:p>
              <a:pPr algn="ctr">
                <a:defRPr/>
              </a:pPr>
              <a:r>
                <a:rPr lang="zh-CN" altLang="en-US" sz="1395" dirty="0">
                  <a:latin typeface="Source Han Sans CN Heavy" panose="020B0200000000000000" charset="-122"/>
                  <a:ea typeface="Source Han Sans CN Heavy" panose="020B0200000000000000" charset="-122"/>
                  <a:cs typeface="Source Han Sans CN Heavy" panose="020B0200000000000000" charset="-122"/>
                </a:rPr>
                <a:t>制造经验</a:t>
              </a:r>
              <a:endParaRPr lang="zh-CN" altLang="en-US" sz="1395" dirty="0">
                <a:latin typeface="Source Han Sans CN Heavy" panose="020B0200000000000000" charset="-122"/>
                <a:ea typeface="Source Han Sans CN Heavy" panose="020B0200000000000000" charset="-122"/>
                <a:cs typeface="Source Han Sans CN Heavy" panose="020B0200000000000000" charset="-122"/>
              </a:endParaRPr>
            </a:p>
          </p:txBody>
        </p:sp>
      </p:grpSp>
      <p:grpSp>
        <p:nvGrpSpPr>
          <p:cNvPr id="13" name="组合 12"/>
          <p:cNvGrpSpPr/>
          <p:nvPr/>
        </p:nvGrpSpPr>
        <p:grpSpPr bwMode="auto">
          <a:xfrm>
            <a:off x="3561267" y="1515473"/>
            <a:ext cx="1666496" cy="3047545"/>
            <a:chOff x="2520437" y="2019300"/>
            <a:chExt cx="1673095" cy="3059142"/>
          </a:xfrm>
        </p:grpSpPr>
        <p:sp>
          <p:nvSpPr>
            <p:cNvPr id="35" name="文本框 17"/>
            <p:cNvSpPr txBox="1">
              <a:spLocks noChangeArrowheads="1"/>
            </p:cNvSpPr>
            <p:nvPr/>
          </p:nvSpPr>
          <p:spPr bwMode="auto">
            <a:xfrm>
              <a:off x="2520437" y="4555342"/>
              <a:ext cx="1673095" cy="523100"/>
            </a:xfrm>
            <a:prstGeom prst="rect">
              <a:avLst/>
            </a:prstGeom>
            <a:noFill/>
            <a:ln>
              <a:noFill/>
            </a:ln>
          </p:spPr>
          <p:txBody>
            <a:bodyPr wrap="square">
              <a:spAutoFit/>
            </a:bodyPr>
            <a:lstStyle>
              <a:defPPr>
                <a:defRPr lang="zh-CN"/>
              </a:defPPr>
              <a:lvl1pPr algn="ctr">
                <a:defRPr sz="1400">
                  <a:solidFill>
                    <a:schemeClr val="bg2">
                      <a:lumMod val="25000"/>
                    </a:schemeClr>
                  </a:solidFill>
                  <a:latin typeface="+mj-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产品遍布全球</a:t>
              </a:r>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50</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多个国家及地区</a:t>
              </a:r>
              <a:endPar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36" name="椭圆 35"/>
            <p:cNvSpPr/>
            <p:nvPr/>
          </p:nvSpPr>
          <p:spPr>
            <a:xfrm>
              <a:off x="2593456" y="2019300"/>
              <a:ext cx="1511184"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3985" b="1" dirty="0">
                  <a:latin typeface="Source Han Sans CN Heavy" panose="020B0200000000000000" charset="-122"/>
                  <a:ea typeface="Source Han Sans CN Heavy" panose="020B0200000000000000" charset="-122"/>
                </a:rPr>
                <a:t>50</a:t>
              </a:r>
              <a:r>
                <a:rPr lang="en-US" altLang="zh-CN" sz="3985" baseline="30000" dirty="0">
                  <a:latin typeface="Source Han Sans CN Heavy" panose="020B0200000000000000" charset="-122"/>
                  <a:ea typeface="Source Han Sans CN Heavy" panose="020B0200000000000000" charset="-122"/>
                </a:rPr>
                <a:t>+</a:t>
              </a:r>
              <a:endParaRPr lang="zh-CN" altLang="en-US" sz="3985" baseline="30000" dirty="0">
                <a:latin typeface="Source Han Sans CN Heavy" panose="020B0200000000000000" charset="-122"/>
                <a:ea typeface="Source Han Sans CN Heavy" panose="020B0200000000000000" charset="-122"/>
              </a:endParaRPr>
            </a:p>
          </p:txBody>
        </p:sp>
      </p:grpSp>
      <p:grpSp>
        <p:nvGrpSpPr>
          <p:cNvPr id="14" name="组合 13"/>
          <p:cNvGrpSpPr/>
          <p:nvPr/>
        </p:nvGrpSpPr>
        <p:grpSpPr bwMode="auto">
          <a:xfrm>
            <a:off x="9131376" y="1515471"/>
            <a:ext cx="1536300" cy="3047540"/>
            <a:chOff x="8113137" y="2019300"/>
            <a:chExt cx="1542418" cy="3059148"/>
          </a:xfrm>
        </p:grpSpPr>
        <p:sp>
          <p:nvSpPr>
            <p:cNvPr id="33" name="文本框 20"/>
            <p:cNvSpPr txBox="1">
              <a:spLocks noChangeArrowheads="1"/>
            </p:cNvSpPr>
            <p:nvPr/>
          </p:nvSpPr>
          <p:spPr bwMode="auto">
            <a:xfrm>
              <a:off x="8149305" y="4555347"/>
              <a:ext cx="1506250" cy="523101"/>
            </a:xfrm>
            <a:prstGeom prst="rect">
              <a:avLst/>
            </a:prstGeom>
            <a:noFill/>
            <a:ln>
              <a:noFill/>
            </a:ln>
          </p:spPr>
          <p:txBody>
            <a:bodyPr wrap="square">
              <a:spAutoFit/>
            </a:bodyPr>
            <a:lstStyle>
              <a:defPPr>
                <a:defRPr lang="zh-CN"/>
              </a:defPPr>
              <a:lvl1pPr algn="ctr">
                <a:defRPr sz="1400">
                  <a:solidFill>
                    <a:schemeClr val="bg2">
                      <a:lumMod val="25000"/>
                    </a:schemeClr>
                  </a:solidFill>
                  <a:latin typeface="+mj-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服务全球</a:t>
              </a:r>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3000</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多家制药企业</a:t>
              </a:r>
              <a:endPar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34" name="椭圆 33"/>
            <p:cNvSpPr/>
            <p:nvPr/>
          </p:nvSpPr>
          <p:spPr>
            <a:xfrm>
              <a:off x="8113137" y="2019300"/>
              <a:ext cx="1511184"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575" baseline="30000" dirty="0">
                <a:latin typeface="Source Han Sans CN Heavy" panose="020B0200000000000000" charset="-122"/>
                <a:ea typeface="Source Han Sans CN Heavy" panose="020B0200000000000000" charset="-122"/>
              </a:endParaRPr>
            </a:p>
          </p:txBody>
        </p:sp>
      </p:grpSp>
      <p:grpSp>
        <p:nvGrpSpPr>
          <p:cNvPr id="15" name="组合 14"/>
          <p:cNvGrpSpPr/>
          <p:nvPr/>
        </p:nvGrpSpPr>
        <p:grpSpPr bwMode="auto">
          <a:xfrm>
            <a:off x="10948667" y="1515472"/>
            <a:ext cx="1634875" cy="3047540"/>
            <a:chOff x="9918426" y="2019300"/>
            <a:chExt cx="1641597" cy="3059101"/>
          </a:xfrm>
        </p:grpSpPr>
        <p:sp>
          <p:nvSpPr>
            <p:cNvPr id="30" name="文本框 20"/>
            <p:cNvSpPr txBox="1">
              <a:spLocks noChangeArrowheads="1"/>
            </p:cNvSpPr>
            <p:nvPr/>
          </p:nvSpPr>
          <p:spPr bwMode="auto">
            <a:xfrm>
              <a:off x="9918426" y="4555308"/>
              <a:ext cx="1641597" cy="523093"/>
            </a:xfrm>
            <a:prstGeom prst="rect">
              <a:avLst/>
            </a:prstGeom>
            <a:noFill/>
            <a:ln>
              <a:noFill/>
            </a:ln>
          </p:spPr>
          <p:txBody>
            <a:bodyPr wrap="square">
              <a:spAutoFit/>
            </a:bodyPr>
            <a:lstStyle>
              <a:defPPr>
                <a:defRPr lang="zh-CN"/>
              </a:defPPr>
              <a:lvl1pPr algn="ctr">
                <a:defRPr sz="1400">
                  <a:solidFill>
                    <a:schemeClr val="bg2">
                      <a:lumMod val="25000"/>
                    </a:schemeClr>
                  </a:solidFill>
                  <a:latin typeface="+mj-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10000</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多台套设备及系统遍布全球</a:t>
              </a:r>
              <a:endPar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p:txBody>
        </p:sp>
        <p:cxnSp>
          <p:nvCxnSpPr>
            <p:cNvPr id="31" name="直接连接符 30"/>
            <p:cNvCxnSpPr/>
            <p:nvPr/>
          </p:nvCxnSpPr>
          <p:spPr>
            <a:xfrm>
              <a:off x="10740019" y="3514362"/>
              <a:ext cx="0" cy="942746"/>
            </a:xfrm>
            <a:prstGeom prst="line">
              <a:avLst/>
            </a:prstGeom>
            <a:ln w="349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椭圆 31"/>
            <p:cNvSpPr/>
            <p:nvPr/>
          </p:nvSpPr>
          <p:spPr>
            <a:xfrm>
              <a:off x="9944960" y="2019300"/>
              <a:ext cx="1511184"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185" baseline="30000" dirty="0">
                <a:latin typeface="Source Han Sans CN Heavy" panose="020B0200000000000000" charset="-122"/>
                <a:ea typeface="Source Han Sans CN Heavy" panose="020B0200000000000000" charset="-122"/>
              </a:endParaRPr>
            </a:p>
          </p:txBody>
        </p:sp>
      </p:grpSp>
      <p:grpSp>
        <p:nvGrpSpPr>
          <p:cNvPr id="16" name="组合 15"/>
          <p:cNvGrpSpPr/>
          <p:nvPr/>
        </p:nvGrpSpPr>
        <p:grpSpPr bwMode="auto">
          <a:xfrm>
            <a:off x="7287170" y="1515470"/>
            <a:ext cx="1634876" cy="3047541"/>
            <a:chOff x="6261959" y="2019300"/>
            <a:chExt cx="1641528" cy="3059149"/>
          </a:xfrm>
        </p:grpSpPr>
        <p:sp>
          <p:nvSpPr>
            <p:cNvPr id="28" name="文本框 18"/>
            <p:cNvSpPr txBox="1">
              <a:spLocks noChangeArrowheads="1"/>
            </p:cNvSpPr>
            <p:nvPr/>
          </p:nvSpPr>
          <p:spPr bwMode="auto">
            <a:xfrm>
              <a:off x="6261959" y="4555348"/>
              <a:ext cx="1641528" cy="523101"/>
            </a:xfrm>
            <a:prstGeom prst="rect">
              <a:avLst/>
            </a:prstGeom>
            <a:noFill/>
            <a:ln>
              <a:noFill/>
            </a:ln>
          </p:spPr>
          <p:txBody>
            <a:bodyPr wrap="square">
              <a:spAutoFit/>
            </a:bodyPr>
            <a:lstStyle>
              <a:defPPr>
                <a:defRPr lang="zh-CN"/>
              </a:defPPr>
              <a:lvl1pPr algn="ctr">
                <a:defRPr sz="1400">
                  <a:solidFill>
                    <a:schemeClr val="bg2">
                      <a:lumMod val="25000"/>
                    </a:schemeClr>
                  </a:solidFill>
                  <a:latin typeface="+mj-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1800</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项专利技术</a:t>
              </a:r>
              <a:endPar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a:p>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200</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项软件著作权</a:t>
              </a:r>
              <a:endPar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9" name="椭圆 28"/>
            <p:cNvSpPr/>
            <p:nvPr/>
          </p:nvSpPr>
          <p:spPr>
            <a:xfrm>
              <a:off x="6289113" y="2019300"/>
              <a:ext cx="1511184"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575" baseline="30000" dirty="0">
                <a:latin typeface="Source Han Sans CN Heavy" panose="020B0200000000000000" charset="-122"/>
                <a:ea typeface="Source Han Sans CN Heavy" panose="020B0200000000000000" charset="-122"/>
              </a:endParaRPr>
            </a:p>
          </p:txBody>
        </p:sp>
      </p:grpSp>
      <p:grpSp>
        <p:nvGrpSpPr>
          <p:cNvPr id="17" name="组合 16"/>
          <p:cNvGrpSpPr/>
          <p:nvPr/>
        </p:nvGrpSpPr>
        <p:grpSpPr bwMode="auto">
          <a:xfrm>
            <a:off x="5466897" y="1515476"/>
            <a:ext cx="1505456" cy="2940260"/>
            <a:chOff x="4435029" y="2019300"/>
            <a:chExt cx="1511184" cy="2951856"/>
          </a:xfrm>
        </p:grpSpPr>
        <p:sp>
          <p:nvSpPr>
            <p:cNvPr id="26" name="文本框 18"/>
            <p:cNvSpPr txBox="1">
              <a:spLocks noChangeArrowheads="1"/>
            </p:cNvSpPr>
            <p:nvPr/>
          </p:nvSpPr>
          <p:spPr bwMode="auto">
            <a:xfrm>
              <a:off x="4542567" y="4663407"/>
              <a:ext cx="1371284" cy="307749"/>
            </a:xfrm>
            <a:prstGeom prst="rect">
              <a:avLst/>
            </a:prstGeom>
            <a:noFill/>
            <a:ln>
              <a:noFill/>
            </a:ln>
          </p:spPr>
          <p:txBody>
            <a:bodyPr wrap="square">
              <a:spAutoFit/>
            </a:bodyPr>
            <a:lstStyle>
              <a:defPPr>
                <a:defRPr lang="zh-CN"/>
              </a:defPPr>
              <a:lvl1pPr algn="ctr">
                <a:defRPr sz="1400">
                  <a:solidFill>
                    <a:schemeClr val="bg2">
                      <a:lumMod val="25000"/>
                    </a:schemeClr>
                  </a:solidFill>
                  <a:latin typeface="+mj-ea"/>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2022</a:t>
              </a:r>
              <a:r>
                <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rPr>
                <a:t>年销售额</a:t>
              </a:r>
              <a:endParaRPr lang="zh-CN" altLang="en-US" sz="1395" dirty="0">
                <a:solidFill>
                  <a:schemeClr val="tx1"/>
                </a:solidFill>
                <a:latin typeface="Source Han Sans CN Heavy" panose="020B0200000000000000" charset="-122"/>
                <a:ea typeface="Source Han Sans CN Heavy" panose="020B0200000000000000" charset="-122"/>
                <a:cs typeface="Source Han Sans CN Heavy" panose="020B0200000000000000" charset="-122"/>
              </a:endParaRPr>
            </a:p>
          </p:txBody>
        </p:sp>
        <p:sp>
          <p:nvSpPr>
            <p:cNvPr id="27" name="椭圆 26"/>
            <p:cNvSpPr/>
            <p:nvPr/>
          </p:nvSpPr>
          <p:spPr>
            <a:xfrm>
              <a:off x="4435029" y="2019300"/>
              <a:ext cx="1511184" cy="139945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3985" b="1" dirty="0">
                  <a:latin typeface="Source Han Sans CN Heavy" panose="020B0200000000000000" charset="-122"/>
                  <a:ea typeface="Source Han Sans CN Heavy" panose="020B0200000000000000" charset="-122"/>
                </a:rPr>
                <a:t>60</a:t>
              </a:r>
              <a:r>
                <a:rPr lang="en-US" altLang="zh-CN" sz="3985" baseline="30000" dirty="0">
                  <a:latin typeface="Source Han Sans CN Heavy" panose="020B0200000000000000" charset="-122"/>
                  <a:ea typeface="Source Han Sans CN Heavy" panose="020B0200000000000000" charset="-122"/>
                </a:rPr>
                <a:t>+</a:t>
              </a:r>
              <a:endParaRPr lang="zh-CN" altLang="en-US" sz="3985" baseline="30000" dirty="0">
                <a:latin typeface="Source Han Sans CN Heavy" panose="020B0200000000000000" charset="-122"/>
                <a:ea typeface="Source Han Sans CN Heavy" panose="020B0200000000000000" charset="-122"/>
              </a:endParaRPr>
            </a:p>
          </p:txBody>
        </p:sp>
      </p:grpSp>
      <p:sp>
        <p:nvSpPr>
          <p:cNvPr id="18" name="文本框 1"/>
          <p:cNvSpPr txBox="1"/>
          <p:nvPr/>
        </p:nvSpPr>
        <p:spPr>
          <a:xfrm>
            <a:off x="10975093" y="1947116"/>
            <a:ext cx="1550703" cy="5211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790" b="1" dirty="0">
                <a:solidFill>
                  <a:schemeClr val="bg1"/>
                </a:solidFill>
                <a:latin typeface="Source Han Sans CN Heavy" panose="020B0200000000000000" charset="-122"/>
                <a:ea typeface="Source Han Sans CN Heavy" panose="020B0200000000000000" charset="-122"/>
              </a:rPr>
              <a:t>10000+</a:t>
            </a:r>
            <a:endParaRPr lang="en-US" altLang="zh-CN" sz="2790" b="1" dirty="0">
              <a:solidFill>
                <a:schemeClr val="bg1"/>
              </a:solidFill>
              <a:latin typeface="Source Han Sans CN Heavy" panose="020B0200000000000000" charset="-122"/>
              <a:ea typeface="Source Han Sans CN Heavy" panose="020B0200000000000000" charset="-122"/>
            </a:endParaRPr>
          </a:p>
        </p:txBody>
      </p:sp>
      <p:sp>
        <p:nvSpPr>
          <p:cNvPr id="19" name="文本框 46"/>
          <p:cNvSpPr txBox="1"/>
          <p:nvPr/>
        </p:nvSpPr>
        <p:spPr>
          <a:xfrm>
            <a:off x="9247936" y="1951887"/>
            <a:ext cx="1339206" cy="5211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790" b="1" dirty="0">
                <a:solidFill>
                  <a:schemeClr val="bg1"/>
                </a:solidFill>
                <a:latin typeface="Source Han Sans CN Heavy" panose="020B0200000000000000" charset="-122"/>
                <a:ea typeface="Source Han Sans CN Heavy" panose="020B0200000000000000" charset="-122"/>
              </a:rPr>
              <a:t>3000+</a:t>
            </a:r>
            <a:endParaRPr lang="en-US" altLang="zh-CN" sz="2790" b="1" dirty="0">
              <a:solidFill>
                <a:schemeClr val="bg1"/>
              </a:solidFill>
              <a:latin typeface="Source Han Sans CN Heavy" panose="020B0200000000000000" charset="-122"/>
              <a:ea typeface="Source Han Sans CN Heavy" panose="020B0200000000000000" charset="-122"/>
            </a:endParaRPr>
          </a:p>
        </p:txBody>
      </p:sp>
      <p:sp>
        <p:nvSpPr>
          <p:cNvPr id="20" name="文本框 47"/>
          <p:cNvSpPr txBox="1"/>
          <p:nvPr/>
        </p:nvSpPr>
        <p:spPr>
          <a:xfrm>
            <a:off x="7397141" y="1947116"/>
            <a:ext cx="1339206" cy="5211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790" b="1" dirty="0">
                <a:solidFill>
                  <a:schemeClr val="bg1"/>
                </a:solidFill>
                <a:latin typeface="Source Han Sans CN Heavy" panose="020B0200000000000000" charset="-122"/>
                <a:ea typeface="Source Han Sans CN Heavy" panose="020B0200000000000000" charset="-122"/>
              </a:rPr>
              <a:t>1800+</a:t>
            </a:r>
            <a:endParaRPr lang="en-US" altLang="zh-CN" sz="2790" b="1" dirty="0">
              <a:solidFill>
                <a:schemeClr val="bg1"/>
              </a:solidFill>
              <a:latin typeface="Source Han Sans CN Heavy" panose="020B0200000000000000" charset="-122"/>
              <a:ea typeface="Source Han Sans CN Heavy" panose="020B0200000000000000" charset="-122"/>
            </a:endParaRPr>
          </a:p>
        </p:txBody>
      </p:sp>
      <p:cxnSp>
        <p:nvCxnSpPr>
          <p:cNvPr id="21" name="直接连接符 20"/>
          <p:cNvCxnSpPr/>
          <p:nvPr/>
        </p:nvCxnSpPr>
        <p:spPr bwMode="auto">
          <a:xfrm>
            <a:off x="9904154" y="3004884"/>
            <a:ext cx="0" cy="939184"/>
          </a:xfrm>
          <a:prstGeom prst="line">
            <a:avLst/>
          </a:prstGeom>
          <a:ln w="254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直接连接符 21"/>
          <p:cNvCxnSpPr/>
          <p:nvPr/>
        </p:nvCxnSpPr>
        <p:spPr bwMode="auto">
          <a:xfrm>
            <a:off x="8086927" y="3004883"/>
            <a:ext cx="0" cy="939184"/>
          </a:xfrm>
          <a:prstGeom prst="line">
            <a:avLst/>
          </a:prstGeom>
          <a:ln w="254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直接连接符 22"/>
          <p:cNvCxnSpPr/>
          <p:nvPr/>
        </p:nvCxnSpPr>
        <p:spPr bwMode="auto">
          <a:xfrm>
            <a:off x="6223287" y="3004883"/>
            <a:ext cx="0" cy="939184"/>
          </a:xfrm>
          <a:prstGeom prst="line">
            <a:avLst/>
          </a:prstGeom>
          <a:ln w="254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p:cNvCxnSpPr/>
          <p:nvPr/>
        </p:nvCxnSpPr>
        <p:spPr bwMode="auto">
          <a:xfrm>
            <a:off x="4414699" y="3004883"/>
            <a:ext cx="0" cy="939184"/>
          </a:xfrm>
          <a:prstGeom prst="line">
            <a:avLst/>
          </a:prstGeom>
          <a:ln w="254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直接连接符 24"/>
          <p:cNvCxnSpPr/>
          <p:nvPr/>
        </p:nvCxnSpPr>
        <p:spPr bwMode="auto">
          <a:xfrm>
            <a:off x="2583225" y="3004883"/>
            <a:ext cx="0" cy="939184"/>
          </a:xfrm>
          <a:prstGeom prst="line">
            <a:avLst/>
          </a:prstGeom>
          <a:ln w="254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ustDataLst>
      <p:tags r:id="rId4"/>
    </p:custDataLst>
  </p:cSld>
  <p:clrMapOvr>
    <a:masterClrMapping/>
  </p:clrMapOvr>
</p:sld>
</file>

<file path=ppt/tags/tag1.xml><?xml version="1.0" encoding="utf-8"?>
<p:tagLst xmlns:p="http://schemas.openxmlformats.org/presentationml/2006/main">
  <p:tag name="KSO_WM_UNIT_PLACING_PICTURE_USER_VIEWPORT" val="{&quot;height&quot;:701,&quot;width&quot;:8312.067716535434}"/>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2.xml><?xml version="1.0" encoding="utf-8"?>
<p:tagLst xmlns:p="http://schemas.openxmlformats.org/presentationml/2006/main">
  <p:tag name="KSO_WM_UNIT_PLACING_PICTURE_USER_VIEWPORT" val="{&quot;height&quot;:4582,&quot;width&quot;:13095}"/>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15.xml><?xml version="1.0" encoding="utf-8"?>
<p:tagLst xmlns:p="http://schemas.openxmlformats.org/presentationml/2006/main">
  <p:tag name="COMMONDATA" val="eyJoZGlkIjoiYTM5NTVjZDgzNGRlNzI2OTVkYTVhNzRkNzY1ODhkNjQifQ=="/>
  <p:tag name="KSO_WPP_MARK_KEY" val="422660e4-5892-40f2-86ba-77bde3b06abf"/>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4080</Words>
  <Application>WPS 演示</Application>
  <PresentationFormat>自定义</PresentationFormat>
  <Paragraphs>718</Paragraphs>
  <Slides>40</Slides>
  <Notes>1</Notes>
  <HiddenSlides>0</HiddenSlides>
  <MMClips>0</MMClips>
  <ScaleCrop>false</ScaleCrop>
  <HeadingPairs>
    <vt:vector size="6" baseType="variant">
      <vt:variant>
        <vt:lpstr>已用的字体</vt:lpstr>
      </vt:variant>
      <vt:variant>
        <vt:i4>49</vt:i4>
      </vt:variant>
      <vt:variant>
        <vt:lpstr>主题</vt:lpstr>
      </vt:variant>
      <vt:variant>
        <vt:i4>1</vt:i4>
      </vt:variant>
      <vt:variant>
        <vt:lpstr>幻灯片标题</vt:lpstr>
      </vt:variant>
      <vt:variant>
        <vt:i4>40</vt:i4>
      </vt:variant>
    </vt:vector>
  </HeadingPairs>
  <TitlesOfParts>
    <vt:vector size="90" baseType="lpstr">
      <vt:lpstr>Arial</vt:lpstr>
      <vt:lpstr>宋体</vt:lpstr>
      <vt:lpstr>Wingdings</vt:lpstr>
      <vt:lpstr>思源黑体 CN Heavy</vt:lpstr>
      <vt:lpstr>汉仪中黑KW</vt:lpstr>
      <vt:lpstr>思源黑体 CN Regular</vt:lpstr>
      <vt:lpstr>Wingdings</vt:lpstr>
      <vt:lpstr>微软雅黑</vt:lpstr>
      <vt:lpstr>思源黑体 CN Heavy</vt:lpstr>
      <vt:lpstr>Source Han Sans CN Bold</vt:lpstr>
      <vt:lpstr>MiSans Bold</vt:lpstr>
      <vt:lpstr>苹方-简</vt:lpstr>
      <vt:lpstr>MiSans Light</vt:lpstr>
      <vt:lpstr>汉仪旗黑</vt:lpstr>
      <vt:lpstr>Source Han Sans CN Heavy</vt:lpstr>
      <vt:lpstr>Calibri Light</vt:lpstr>
      <vt:lpstr>Helvetica Neue</vt:lpstr>
      <vt:lpstr>Symbol</vt:lpstr>
      <vt:lpstr>Kingsoft Sign</vt:lpstr>
      <vt:lpstr>Gill Sans</vt:lpstr>
      <vt:lpstr>黑体</vt:lpstr>
      <vt:lpstr>PingFang SC</vt:lpstr>
      <vt:lpstr>-apple-system</vt:lpstr>
      <vt:lpstr>Calibri</vt:lpstr>
      <vt:lpstr>Arial Unicode MS</vt:lpstr>
      <vt:lpstr>MS PGothic</vt:lpstr>
      <vt:lpstr>Arial</vt:lpstr>
      <vt:lpstr>Alibaba PuHuiTi Medium</vt:lpstr>
      <vt:lpstr>阿里巴巴普惠体 R</vt:lpstr>
      <vt:lpstr>字魂176号-创粗圆</vt:lpstr>
      <vt:lpstr>字魂58号-创中黑</vt:lpstr>
      <vt:lpstr>宋体</vt:lpstr>
      <vt:lpstr>Arial Unicode MS</vt:lpstr>
      <vt:lpstr>汉仪书宋二KW</vt:lpstr>
      <vt:lpstr>Thonburi</vt:lpstr>
      <vt:lpstr>宋体-简</vt:lpstr>
      <vt:lpstr>-apple-system</vt:lpstr>
      <vt:lpstr>Alibaba PuHuiTi Medium</vt:lpstr>
      <vt:lpstr>Gill Sans</vt:lpstr>
      <vt:lpstr>MiSans Bold</vt:lpstr>
      <vt:lpstr>MiSans Light</vt:lpstr>
      <vt:lpstr>字魂176号-创粗圆</vt:lpstr>
      <vt:lpstr>字魂58号-创中黑</vt:lpstr>
      <vt:lpstr>微软雅黑</vt:lpstr>
      <vt:lpstr>思源黑体 CN Heavy</vt:lpstr>
      <vt:lpstr>思源黑体 CN Regular</vt:lpstr>
      <vt:lpstr>阿里巴巴普惠体 R</vt:lpstr>
      <vt:lpstr>黑体</vt:lpstr>
      <vt:lpstr>Source Han Sans CN ExtraLight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张嘉璐</dc:creator>
  <cp:lastModifiedBy>双双</cp:lastModifiedBy>
  <cp:revision>166</cp:revision>
  <dcterms:created xsi:type="dcterms:W3CDTF">2023-07-19T00:15:26Z</dcterms:created>
  <dcterms:modified xsi:type="dcterms:W3CDTF">2023-07-19T00:15:26Z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2052-5.5.1.7991</vt:lpwstr>
  </property>
  <property fmtid="{D5CDD505-2E9C-101B-9397-08002B2CF9AE}" pid="3" name="ICV">
    <vt:lpwstr>BC8C4FE85F0A952A9223B764EE182EDB_43</vt:lpwstr>
  </property>
</Properties>
</file>